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19"/>
  </p:handoutMasterIdLst>
  <p:sldIdLst>
    <p:sldId id="409" r:id="rId4"/>
    <p:sldId id="411" r:id="rId5"/>
    <p:sldId id="412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72" r:id="rId16"/>
    <p:sldId id="473" r:id="rId17"/>
    <p:sldId id="474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ee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F913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86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>
            <a:fillRect/>
          </a:stretch>
        </p:blipFill>
        <p:spPr>
          <a:xfrm rot="2402951">
            <a:off x="9622837" y="74628"/>
            <a:ext cx="2647944" cy="1482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4"/>
          </a:xfrm>
          <a:prstGeom prst="rect">
            <a:avLst/>
          </a:prstGeom>
        </p:spPr>
        <p:txBody>
          <a:bodyPr/>
          <a:lstStyle>
            <a:lvl1pPr>
              <a:defRPr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defRPr>
            </a:lvl1pPr>
          </a:lstStyle>
          <a:p>
            <a:fld id="{B95FC270-55C9-4A20-A67A-3DE973D1FE9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4"/>
          </a:xfrm>
          <a:prstGeom prst="rect">
            <a:avLst/>
          </a:prstGeom>
        </p:spPr>
        <p:txBody>
          <a:bodyPr/>
          <a:lstStyle>
            <a:lvl1pPr>
              <a:defRPr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4"/>
          </a:xfrm>
          <a:prstGeom prst="rect">
            <a:avLst/>
          </a:prstGeom>
        </p:spPr>
        <p:txBody>
          <a:bodyPr/>
          <a:lstStyle>
            <a:lvl1pPr>
              <a:defRPr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defRPr>
            </a:lvl1pPr>
          </a:lstStyle>
          <a:p>
            <a:fld id="{8961FD41-A0E4-414C-A973-C8EC8DF1BF6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4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66.xml"/><Relationship Id="rId16" Type="http://schemas.openxmlformats.org/officeDocument/2006/relationships/image" Target="../media/image1.png"/><Relationship Id="rId15" Type="http://schemas.openxmlformats.org/officeDocument/2006/relationships/tags" Target="../tags/tag65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48590" y="107315"/>
            <a:ext cx="11927840" cy="6663055"/>
          </a:xfrm>
          <a:prstGeom prst="rect">
            <a:avLst/>
          </a:prstGeom>
          <a:noFill/>
          <a:ln w="76200">
            <a:solidFill>
              <a:srgbClr val="3F91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PA-图片 6" descr="矢量智能对象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rcRect l="9575" t="41806" r="2326" b="49930"/>
          <a:stretch>
            <a:fillRect/>
          </a:stretch>
        </p:blipFill>
        <p:spPr>
          <a:xfrm flipH="1">
            <a:off x="-111760" y="5939155"/>
            <a:ext cx="6012180" cy="831215"/>
          </a:xfrm>
          <a:prstGeom prst="rect">
            <a:avLst/>
          </a:prstGeom>
        </p:spPr>
      </p:pic>
      <p:pic>
        <p:nvPicPr>
          <p:cNvPr id="12" name="PA-图片 6" descr="矢量智能对象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19"/>
          <a:srcRect l="9575" t="41806" r="2326" b="49930"/>
          <a:stretch>
            <a:fillRect/>
          </a:stretch>
        </p:blipFill>
        <p:spPr>
          <a:xfrm>
            <a:off x="5985510" y="5939155"/>
            <a:ext cx="6012180" cy="831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148590" y="107315"/>
            <a:ext cx="11927840" cy="6663055"/>
          </a:xfrm>
          <a:prstGeom prst="rect">
            <a:avLst/>
          </a:prstGeom>
          <a:noFill/>
          <a:ln w="76200">
            <a:solidFill>
              <a:srgbClr val="3F91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PA-图片 6" descr="矢量智能对象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rcRect l="9575" t="41806" r="2326" b="49930"/>
          <a:stretch>
            <a:fillRect/>
          </a:stretch>
        </p:blipFill>
        <p:spPr>
          <a:xfrm flipH="1">
            <a:off x="-111760" y="5939155"/>
            <a:ext cx="6012180" cy="831215"/>
          </a:xfrm>
          <a:prstGeom prst="rect">
            <a:avLst/>
          </a:prstGeom>
        </p:spPr>
      </p:pic>
      <p:pic>
        <p:nvPicPr>
          <p:cNvPr id="12" name="PA-图片 6" descr="矢量智能对象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6"/>
          <a:srcRect l="9575" t="41806" r="2326" b="49930"/>
          <a:stretch>
            <a:fillRect/>
          </a:stretch>
        </p:blipFill>
        <p:spPr>
          <a:xfrm>
            <a:off x="5985510" y="5939155"/>
            <a:ext cx="6012180" cy="831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image" Target="../media/image1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48.xml"/><Relationship Id="rId4" Type="http://schemas.openxmlformats.org/officeDocument/2006/relationships/image" Target="../media/image1.png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52.xml"/><Relationship Id="rId4" Type="http://schemas.openxmlformats.org/officeDocument/2006/relationships/image" Target="../media/image1.png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56.xml"/><Relationship Id="rId4" Type="http://schemas.openxmlformats.org/officeDocument/2006/relationships/image" Target="../media/image1.png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60.xml"/><Relationship Id="rId4" Type="http://schemas.openxmlformats.org/officeDocument/2006/relationships/image" Target="../media/image1.png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7" Type="http://schemas.openxmlformats.org/officeDocument/2006/relationships/notesSlide" Target="../notesSlides/notesSlide13.xml"/><Relationship Id="rId26" Type="http://schemas.openxmlformats.org/officeDocument/2006/relationships/slideLayout" Target="../slideLayouts/slideLayout20.xml"/><Relationship Id="rId25" Type="http://schemas.openxmlformats.org/officeDocument/2006/relationships/tags" Target="../tags/tag185.xml"/><Relationship Id="rId24" Type="http://schemas.openxmlformats.org/officeDocument/2006/relationships/tags" Target="../tags/tag184.xml"/><Relationship Id="rId23" Type="http://schemas.openxmlformats.org/officeDocument/2006/relationships/tags" Target="../tags/tag183.xml"/><Relationship Id="rId22" Type="http://schemas.openxmlformats.org/officeDocument/2006/relationships/tags" Target="../tags/tag182.xml"/><Relationship Id="rId21" Type="http://schemas.openxmlformats.org/officeDocument/2006/relationships/tags" Target="../tags/tag181.xml"/><Relationship Id="rId20" Type="http://schemas.openxmlformats.org/officeDocument/2006/relationships/tags" Target="../tags/tag180.xml"/><Relationship Id="rId2" Type="http://schemas.openxmlformats.org/officeDocument/2006/relationships/tags" Target="../tags/tag162.xml"/><Relationship Id="rId19" Type="http://schemas.openxmlformats.org/officeDocument/2006/relationships/tags" Target="../tags/tag179.xml"/><Relationship Id="rId18" Type="http://schemas.openxmlformats.org/officeDocument/2006/relationships/tags" Target="../tags/tag178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tags" Target="../tags/tag16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7" Type="http://schemas.openxmlformats.org/officeDocument/2006/relationships/notesSlide" Target="../notesSlides/notesSlide1.xml"/><Relationship Id="rId46" Type="http://schemas.openxmlformats.org/officeDocument/2006/relationships/slideLayout" Target="../slideLayouts/slideLayout20.xml"/><Relationship Id="rId45" Type="http://schemas.openxmlformats.org/officeDocument/2006/relationships/tags" Target="../tags/tag118.xml"/><Relationship Id="rId44" Type="http://schemas.openxmlformats.org/officeDocument/2006/relationships/tags" Target="../tags/tag117.xml"/><Relationship Id="rId43" Type="http://schemas.openxmlformats.org/officeDocument/2006/relationships/tags" Target="../tags/tag116.xml"/><Relationship Id="rId42" Type="http://schemas.openxmlformats.org/officeDocument/2006/relationships/tags" Target="../tags/tag115.xml"/><Relationship Id="rId41" Type="http://schemas.openxmlformats.org/officeDocument/2006/relationships/tags" Target="../tags/tag114.xml"/><Relationship Id="rId40" Type="http://schemas.openxmlformats.org/officeDocument/2006/relationships/tags" Target="../tags/tag113.xml"/><Relationship Id="rId4" Type="http://schemas.openxmlformats.org/officeDocument/2006/relationships/tags" Target="../tags/tag77.xml"/><Relationship Id="rId39" Type="http://schemas.openxmlformats.org/officeDocument/2006/relationships/tags" Target="../tags/tag112.xml"/><Relationship Id="rId38" Type="http://schemas.openxmlformats.org/officeDocument/2006/relationships/tags" Target="../tags/tag111.xml"/><Relationship Id="rId37" Type="http://schemas.openxmlformats.org/officeDocument/2006/relationships/tags" Target="../tags/tag110.xml"/><Relationship Id="rId36" Type="http://schemas.openxmlformats.org/officeDocument/2006/relationships/tags" Target="../tags/tag109.xml"/><Relationship Id="rId35" Type="http://schemas.openxmlformats.org/officeDocument/2006/relationships/tags" Target="../tags/tag108.xml"/><Relationship Id="rId34" Type="http://schemas.openxmlformats.org/officeDocument/2006/relationships/tags" Target="../tags/tag107.xml"/><Relationship Id="rId33" Type="http://schemas.openxmlformats.org/officeDocument/2006/relationships/tags" Target="../tags/tag106.xml"/><Relationship Id="rId32" Type="http://schemas.openxmlformats.org/officeDocument/2006/relationships/tags" Target="../tags/tag105.xml"/><Relationship Id="rId31" Type="http://schemas.openxmlformats.org/officeDocument/2006/relationships/tags" Target="../tags/tag104.xml"/><Relationship Id="rId30" Type="http://schemas.openxmlformats.org/officeDocument/2006/relationships/tags" Target="../tags/tag103.xml"/><Relationship Id="rId3" Type="http://schemas.openxmlformats.org/officeDocument/2006/relationships/tags" Target="../tags/tag76.xml"/><Relationship Id="rId29" Type="http://schemas.openxmlformats.org/officeDocument/2006/relationships/tags" Target="../tags/tag102.xml"/><Relationship Id="rId28" Type="http://schemas.openxmlformats.org/officeDocument/2006/relationships/tags" Target="../tags/tag101.xml"/><Relationship Id="rId27" Type="http://schemas.openxmlformats.org/officeDocument/2006/relationships/tags" Target="../tags/tag100.xml"/><Relationship Id="rId26" Type="http://schemas.openxmlformats.org/officeDocument/2006/relationships/tags" Target="../tags/tag99.xml"/><Relationship Id="rId25" Type="http://schemas.openxmlformats.org/officeDocument/2006/relationships/tags" Target="../tags/tag98.xml"/><Relationship Id="rId24" Type="http://schemas.openxmlformats.org/officeDocument/2006/relationships/tags" Target="../tags/tag97.xml"/><Relationship Id="rId23" Type="http://schemas.openxmlformats.org/officeDocument/2006/relationships/tags" Target="../tags/tag96.xml"/><Relationship Id="rId22" Type="http://schemas.openxmlformats.org/officeDocument/2006/relationships/tags" Target="../tags/tag95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tags" Target="../tags/tag75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22.xml"/><Relationship Id="rId4" Type="http://schemas.openxmlformats.org/officeDocument/2006/relationships/image" Target="../media/image1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26.xml"/><Relationship Id="rId4" Type="http://schemas.openxmlformats.org/officeDocument/2006/relationships/image" Target="../media/image1.png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30.xml"/><Relationship Id="rId4" Type="http://schemas.openxmlformats.org/officeDocument/2006/relationships/image" Target="../media/image1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34.xml"/><Relationship Id="rId4" Type="http://schemas.openxmlformats.org/officeDocument/2006/relationships/image" Target="../media/image1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40.xml"/><Relationship Id="rId4" Type="http://schemas.openxmlformats.org/officeDocument/2006/relationships/image" Target="../media/image1.png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44.xml"/><Relationship Id="rId4" Type="http://schemas.openxmlformats.org/officeDocument/2006/relationships/image" Target="../media/image1.png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7"/>
          <p:cNvGrpSpPr/>
          <p:nvPr>
            <p:custDataLst>
              <p:tags r:id="rId1"/>
            </p:custDataLst>
          </p:nvPr>
        </p:nvGrpSpPr>
        <p:grpSpPr>
          <a:xfrm>
            <a:off x="-74295" y="4998085"/>
            <a:ext cx="12353925" cy="1775460"/>
            <a:chOff x="0" y="7821"/>
            <a:chExt cx="19455" cy="2796"/>
          </a:xfrm>
        </p:grpSpPr>
        <p:pic>
          <p:nvPicPr>
            <p:cNvPr id="6" name="PA-图片 5" descr="矢量智能对象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4811" t="41806" r="2326" b="40543"/>
            <a:stretch>
              <a:fillRect/>
            </a:stretch>
          </p:blipFill>
          <p:spPr>
            <a:xfrm>
              <a:off x="0" y="7821"/>
              <a:ext cx="9980" cy="2796"/>
            </a:xfrm>
            <a:prstGeom prst="rect">
              <a:avLst/>
            </a:prstGeom>
          </p:spPr>
        </p:pic>
        <p:pic>
          <p:nvPicPr>
            <p:cNvPr id="7" name="PA-图片 6" descr="矢量智能对象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rcRect l="4811" t="41806" r="2326" b="40543"/>
            <a:stretch>
              <a:fillRect/>
            </a:stretch>
          </p:blipFill>
          <p:spPr>
            <a:xfrm flipH="1">
              <a:off x="9475" y="7821"/>
              <a:ext cx="9980" cy="2796"/>
            </a:xfrm>
            <a:prstGeom prst="rect">
              <a:avLst/>
            </a:prstGeom>
          </p:spPr>
        </p:pic>
      </p:grpSp>
      <p:sp>
        <p:nvSpPr>
          <p:cNvPr id="9" name="PA-矩形 8"/>
          <p:cNvSpPr/>
          <p:nvPr>
            <p:custDataLst>
              <p:tags r:id="rId5"/>
            </p:custDataLst>
          </p:nvPr>
        </p:nvSpPr>
        <p:spPr>
          <a:xfrm>
            <a:off x="148590" y="107315"/>
            <a:ext cx="11927840" cy="6663055"/>
          </a:xfrm>
          <a:prstGeom prst="rect">
            <a:avLst/>
          </a:prstGeom>
          <a:noFill/>
          <a:ln w="76200">
            <a:solidFill>
              <a:srgbClr val="3F91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PA_文本框 3"/>
          <p:cNvSpPr txBox="1"/>
          <p:nvPr>
            <p:custDataLst>
              <p:tags r:id="rId6"/>
            </p:custDataLst>
          </p:nvPr>
        </p:nvSpPr>
        <p:spPr>
          <a:xfrm>
            <a:off x="1404893" y="2555549"/>
            <a:ext cx="981451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6600" b="1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西烟镇环境卫生攻坚行动</a:t>
            </a:r>
            <a:endParaRPr sz="6600" b="1" dirty="0">
              <a:ln w="17780" cmpd="sng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PA-任意多边形 5"/>
          <p:cNvSpPr/>
          <p:nvPr>
            <p:custDataLst>
              <p:tags r:id="rId7"/>
            </p:custDataLst>
          </p:nvPr>
        </p:nvSpPr>
        <p:spPr bwMode="auto">
          <a:xfrm>
            <a:off x="5846445" y="910590"/>
            <a:ext cx="1094105" cy="724535"/>
          </a:xfrm>
          <a:custGeom>
            <a:avLst/>
            <a:gdLst>
              <a:gd name="T0" fmla="*/ 4656 w 4706"/>
              <a:gd name="T1" fmla="*/ 129 h 3216"/>
              <a:gd name="T2" fmla="*/ 4424 w 4706"/>
              <a:gd name="T3" fmla="*/ 0 h 3216"/>
              <a:gd name="T4" fmla="*/ 3059 w 4706"/>
              <a:gd name="T5" fmla="*/ 0 h 3216"/>
              <a:gd name="T6" fmla="*/ 2817 w 4706"/>
              <a:gd name="T7" fmla="*/ 147 h 3216"/>
              <a:gd name="T8" fmla="*/ 2353 w 4706"/>
              <a:gd name="T9" fmla="*/ 930 h 3216"/>
              <a:gd name="T10" fmla="*/ 2054 w 4706"/>
              <a:gd name="T11" fmla="*/ 1538 h 3216"/>
              <a:gd name="T12" fmla="*/ 1639 w 4706"/>
              <a:gd name="T13" fmla="*/ 2334 h 3216"/>
              <a:gd name="T14" fmla="*/ 719 w 4706"/>
              <a:gd name="T15" fmla="*/ 444 h 3216"/>
              <a:gd name="T16" fmla="*/ 1481 w 4706"/>
              <a:gd name="T17" fmla="*/ 444 h 3216"/>
              <a:gd name="T18" fmla="*/ 1976 w 4706"/>
              <a:gd name="T19" fmla="*/ 1461 h 3216"/>
              <a:gd name="T20" fmla="*/ 2275 w 4706"/>
              <a:gd name="T21" fmla="*/ 852 h 3216"/>
              <a:gd name="T22" fmla="*/ 1888 w 4706"/>
              <a:gd name="T23" fmla="*/ 147 h 3216"/>
              <a:gd name="T24" fmla="*/ 1646 w 4706"/>
              <a:gd name="T25" fmla="*/ 0 h 3216"/>
              <a:gd name="T26" fmla="*/ 282 w 4706"/>
              <a:gd name="T27" fmla="*/ 0 h 3216"/>
              <a:gd name="T28" fmla="*/ 50 w 4706"/>
              <a:gd name="T29" fmla="*/ 129 h 3216"/>
              <a:gd name="T30" fmla="*/ 88 w 4706"/>
              <a:gd name="T31" fmla="*/ 368 h 3216"/>
              <a:gd name="T32" fmla="*/ 1385 w 4706"/>
              <a:gd name="T33" fmla="*/ 3062 h 3216"/>
              <a:gd name="T34" fmla="*/ 1627 w 4706"/>
              <a:gd name="T35" fmla="*/ 3216 h 3216"/>
              <a:gd name="T36" fmla="*/ 1631 w 4706"/>
              <a:gd name="T37" fmla="*/ 3216 h 3216"/>
              <a:gd name="T38" fmla="*/ 1873 w 4706"/>
              <a:gd name="T39" fmla="*/ 3069 h 3216"/>
              <a:gd name="T40" fmla="*/ 2353 w 4706"/>
              <a:gd name="T41" fmla="*/ 2148 h 3216"/>
              <a:gd name="T42" fmla="*/ 2652 w 4706"/>
              <a:gd name="T43" fmla="*/ 1538 h 3216"/>
              <a:gd name="T44" fmla="*/ 3225 w 4706"/>
              <a:gd name="T45" fmla="*/ 444 h 3216"/>
              <a:gd name="T46" fmla="*/ 3986 w 4706"/>
              <a:gd name="T47" fmla="*/ 444 h 3216"/>
              <a:gd name="T48" fmla="*/ 3066 w 4706"/>
              <a:gd name="T49" fmla="*/ 2334 h 3216"/>
              <a:gd name="T50" fmla="*/ 2730 w 4706"/>
              <a:gd name="T51" fmla="*/ 1616 h 3216"/>
              <a:gd name="T52" fmla="*/ 2430 w 4706"/>
              <a:gd name="T53" fmla="*/ 2226 h 3216"/>
              <a:gd name="T54" fmla="*/ 2832 w 4706"/>
              <a:gd name="T55" fmla="*/ 3069 h 3216"/>
              <a:gd name="T56" fmla="*/ 3075 w 4706"/>
              <a:gd name="T57" fmla="*/ 3216 h 3216"/>
              <a:gd name="T58" fmla="*/ 3078 w 4706"/>
              <a:gd name="T59" fmla="*/ 3216 h 3216"/>
              <a:gd name="T60" fmla="*/ 3320 w 4706"/>
              <a:gd name="T61" fmla="*/ 3062 h 3216"/>
              <a:gd name="T62" fmla="*/ 4618 w 4706"/>
              <a:gd name="T63" fmla="*/ 368 h 3216"/>
              <a:gd name="T64" fmla="*/ 4656 w 4706"/>
              <a:gd name="T65" fmla="*/ 129 h 3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06" h="3216">
                <a:moveTo>
                  <a:pt x="4656" y="129"/>
                </a:moveTo>
                <a:cubicBezTo>
                  <a:pt x="4606" y="49"/>
                  <a:pt x="4518" y="0"/>
                  <a:pt x="4424" y="0"/>
                </a:cubicBezTo>
                <a:cubicBezTo>
                  <a:pt x="3059" y="0"/>
                  <a:pt x="3059" y="0"/>
                  <a:pt x="3059" y="0"/>
                </a:cubicBezTo>
                <a:cubicBezTo>
                  <a:pt x="2958" y="0"/>
                  <a:pt x="2864" y="57"/>
                  <a:pt x="2817" y="147"/>
                </a:cubicBezTo>
                <a:cubicBezTo>
                  <a:pt x="2353" y="930"/>
                  <a:pt x="2353" y="930"/>
                  <a:pt x="2353" y="930"/>
                </a:cubicBezTo>
                <a:cubicBezTo>
                  <a:pt x="2054" y="1538"/>
                  <a:pt x="2054" y="1538"/>
                  <a:pt x="2054" y="1538"/>
                </a:cubicBezTo>
                <a:cubicBezTo>
                  <a:pt x="1639" y="2334"/>
                  <a:pt x="1639" y="2334"/>
                  <a:pt x="1639" y="2334"/>
                </a:cubicBezTo>
                <a:cubicBezTo>
                  <a:pt x="719" y="444"/>
                  <a:pt x="719" y="444"/>
                  <a:pt x="719" y="444"/>
                </a:cubicBezTo>
                <a:cubicBezTo>
                  <a:pt x="1481" y="444"/>
                  <a:pt x="1481" y="444"/>
                  <a:pt x="1481" y="444"/>
                </a:cubicBezTo>
                <a:cubicBezTo>
                  <a:pt x="1976" y="1461"/>
                  <a:pt x="1976" y="1461"/>
                  <a:pt x="1976" y="1461"/>
                </a:cubicBezTo>
                <a:cubicBezTo>
                  <a:pt x="2275" y="852"/>
                  <a:pt x="2275" y="852"/>
                  <a:pt x="2275" y="852"/>
                </a:cubicBezTo>
                <a:cubicBezTo>
                  <a:pt x="1888" y="147"/>
                  <a:pt x="1888" y="147"/>
                  <a:pt x="1888" y="147"/>
                </a:cubicBezTo>
                <a:cubicBezTo>
                  <a:pt x="1841" y="57"/>
                  <a:pt x="1748" y="0"/>
                  <a:pt x="1646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187" y="0"/>
                  <a:pt x="100" y="49"/>
                  <a:pt x="50" y="129"/>
                </a:cubicBezTo>
                <a:cubicBezTo>
                  <a:pt x="0" y="209"/>
                  <a:pt x="46" y="283"/>
                  <a:pt x="88" y="368"/>
                </a:cubicBezTo>
                <a:cubicBezTo>
                  <a:pt x="1385" y="3062"/>
                  <a:pt x="1385" y="3062"/>
                  <a:pt x="1385" y="3062"/>
                </a:cubicBezTo>
                <a:cubicBezTo>
                  <a:pt x="1430" y="3155"/>
                  <a:pt x="1524" y="3214"/>
                  <a:pt x="1627" y="3216"/>
                </a:cubicBezTo>
                <a:cubicBezTo>
                  <a:pt x="1631" y="3216"/>
                  <a:pt x="1631" y="3216"/>
                  <a:pt x="1631" y="3216"/>
                </a:cubicBezTo>
                <a:cubicBezTo>
                  <a:pt x="1733" y="3216"/>
                  <a:pt x="1826" y="3159"/>
                  <a:pt x="1873" y="3069"/>
                </a:cubicBezTo>
                <a:cubicBezTo>
                  <a:pt x="2353" y="2148"/>
                  <a:pt x="2353" y="2148"/>
                  <a:pt x="2353" y="2148"/>
                </a:cubicBezTo>
                <a:cubicBezTo>
                  <a:pt x="2652" y="1538"/>
                  <a:pt x="2652" y="1538"/>
                  <a:pt x="2652" y="1538"/>
                </a:cubicBezTo>
                <a:cubicBezTo>
                  <a:pt x="3225" y="444"/>
                  <a:pt x="3225" y="444"/>
                  <a:pt x="3225" y="444"/>
                </a:cubicBezTo>
                <a:cubicBezTo>
                  <a:pt x="3986" y="444"/>
                  <a:pt x="3986" y="444"/>
                  <a:pt x="3986" y="444"/>
                </a:cubicBezTo>
                <a:cubicBezTo>
                  <a:pt x="3066" y="2334"/>
                  <a:pt x="3066" y="2334"/>
                  <a:pt x="3066" y="2334"/>
                </a:cubicBezTo>
                <a:cubicBezTo>
                  <a:pt x="2730" y="1616"/>
                  <a:pt x="2730" y="1616"/>
                  <a:pt x="2730" y="1616"/>
                </a:cubicBezTo>
                <a:cubicBezTo>
                  <a:pt x="2430" y="2226"/>
                  <a:pt x="2430" y="2226"/>
                  <a:pt x="2430" y="2226"/>
                </a:cubicBezTo>
                <a:cubicBezTo>
                  <a:pt x="2832" y="3069"/>
                  <a:pt x="2832" y="3069"/>
                  <a:pt x="2832" y="3069"/>
                </a:cubicBezTo>
                <a:cubicBezTo>
                  <a:pt x="2879" y="3159"/>
                  <a:pt x="2973" y="3216"/>
                  <a:pt x="3075" y="3216"/>
                </a:cubicBezTo>
                <a:cubicBezTo>
                  <a:pt x="3078" y="3216"/>
                  <a:pt x="3078" y="3216"/>
                  <a:pt x="3078" y="3216"/>
                </a:cubicBezTo>
                <a:cubicBezTo>
                  <a:pt x="3181" y="3214"/>
                  <a:pt x="3275" y="3155"/>
                  <a:pt x="3320" y="3062"/>
                </a:cubicBezTo>
                <a:cubicBezTo>
                  <a:pt x="4618" y="368"/>
                  <a:pt x="4618" y="368"/>
                  <a:pt x="4618" y="368"/>
                </a:cubicBezTo>
                <a:cubicBezTo>
                  <a:pt x="4659" y="283"/>
                  <a:pt x="4706" y="209"/>
                  <a:pt x="4656" y="129"/>
                </a:cubicBezTo>
                <a:close/>
              </a:path>
            </a:pathLst>
          </a:custGeom>
          <a:solidFill>
            <a:srgbClr val="3F913F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A-文本框 76"/>
          <p:cNvSpPr txBox="1"/>
          <p:nvPr>
            <p:custDataLst>
              <p:tags r:id="rId1"/>
            </p:custDataLst>
          </p:nvPr>
        </p:nvSpPr>
        <p:spPr>
          <a:xfrm>
            <a:off x="1346200" y="848995"/>
            <a:ext cx="93510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广泛动员，一方面积极与耀邦公司对接，科学合理完善垃圾收、转、运制度，另一方面，广泛开展宣传动员，号召广大党员群众加入卫生整治行列中，形成“户清洁、村转运、镇统筹”的全方位整治格局。坚持全域整治，重点以清理生活垃圾杂物、河道清理道路及沿线环境整治为抓手，对房前屋后、村庄内外、村街巷道、田间地头等区域内的柴草杂物、积存垃圾、白色垃圾等开展清理；全面清除河道内淤积的积存垃圾或堰塞水体；彻底清理高速公路及国道、省道、县道、乡道、村道沿线建筑生活垃圾，规范沿线村民商户垃圾倾倒行为，促进农村环境全面提升，聚力打造干净、整洁、宜居的美丽西烟。</a:t>
            </a:r>
            <a:endParaRPr lang="zh-CN" altLang="en-US" sz="20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grpSp>
        <p:nvGrpSpPr>
          <p:cNvPr id="8" name="PA-组合 7"/>
          <p:cNvGrpSpPr/>
          <p:nvPr>
            <p:custDataLst>
              <p:tags r:id="rId2"/>
            </p:custDataLst>
          </p:nvPr>
        </p:nvGrpSpPr>
        <p:grpSpPr>
          <a:xfrm>
            <a:off x="-74295" y="4998085"/>
            <a:ext cx="12353925" cy="1775460"/>
            <a:chOff x="0" y="7821"/>
            <a:chExt cx="19455" cy="2796"/>
          </a:xfrm>
        </p:grpSpPr>
        <p:pic>
          <p:nvPicPr>
            <p:cNvPr id="6" name="PA-图片 5" descr="矢量智能对象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>
              <a:off x="0" y="7821"/>
              <a:ext cx="9980" cy="2796"/>
            </a:xfrm>
            <a:prstGeom prst="rect">
              <a:avLst/>
            </a:prstGeom>
          </p:spPr>
        </p:pic>
        <p:pic>
          <p:nvPicPr>
            <p:cNvPr id="7" name="PA-图片 6" descr="矢量智能对象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 flipH="1">
              <a:off x="9475" y="7821"/>
              <a:ext cx="9980" cy="27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A-文本框 76"/>
          <p:cNvSpPr txBox="1"/>
          <p:nvPr>
            <p:custDataLst>
              <p:tags r:id="rId1"/>
            </p:custDataLst>
          </p:nvPr>
        </p:nvSpPr>
        <p:spPr>
          <a:xfrm>
            <a:off x="3316605" y="2435225"/>
            <a:ext cx="5783580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865" b="1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rPr>
              <a:t>四、工作步骤</a:t>
            </a:r>
            <a:endParaRPr lang="zh-CN" altLang="en-US" sz="5865" b="1" dirty="0">
              <a:solidFill>
                <a:schemeClr val="tx1"/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</a:endParaRPr>
          </a:p>
        </p:txBody>
      </p:sp>
      <p:grpSp>
        <p:nvGrpSpPr>
          <p:cNvPr id="8" name="PA-组合 7"/>
          <p:cNvGrpSpPr/>
          <p:nvPr>
            <p:custDataLst>
              <p:tags r:id="rId2"/>
            </p:custDataLst>
          </p:nvPr>
        </p:nvGrpSpPr>
        <p:grpSpPr>
          <a:xfrm>
            <a:off x="-74295" y="4998085"/>
            <a:ext cx="12353925" cy="1775460"/>
            <a:chOff x="0" y="7821"/>
            <a:chExt cx="19455" cy="2796"/>
          </a:xfrm>
        </p:grpSpPr>
        <p:pic>
          <p:nvPicPr>
            <p:cNvPr id="6" name="PA-图片 5" descr="矢量智能对象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>
              <a:off x="0" y="7821"/>
              <a:ext cx="9980" cy="2796"/>
            </a:xfrm>
            <a:prstGeom prst="rect">
              <a:avLst/>
            </a:prstGeom>
          </p:spPr>
        </p:pic>
        <p:pic>
          <p:nvPicPr>
            <p:cNvPr id="7" name="PA-图片 6" descr="矢量智能对象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 flipH="1">
              <a:off x="9475" y="7821"/>
              <a:ext cx="9980" cy="27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A-文本框 76"/>
          <p:cNvSpPr txBox="1"/>
          <p:nvPr>
            <p:custDataLst>
              <p:tags r:id="rId1"/>
            </p:custDataLst>
          </p:nvPr>
        </p:nvSpPr>
        <p:spPr>
          <a:xfrm>
            <a:off x="1958975" y="1369695"/>
            <a:ext cx="840359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   </a:t>
            </a:r>
            <a:r>
              <a:rPr sz="2000" dirty="0">
                <a:solidFill>
                  <a:schemeClr val="tx1"/>
                </a:solidFill>
                <a:latin typeface="+mn-ea"/>
                <a:cs typeface="+mn-ea"/>
              </a:rPr>
              <a:t>本次攻坚行动自2024年3月12日开始至2024年4月10结束，共持续一个月，各工作小组要专项部署，积极动员，广泛发动群众参与，因地制宜制定专项行动方案，明确整治任务目标以及重点；各小组要坚持目标导向、问题导向，以镇为战、以村为体、以户为基，全面开展整治行动；专项督导工作小组要不定期入村开展监督检查，对工作开展慢、效果不明显的村进行监督督导；4月10日左右，镇人大将组织人大代表进行对各村进行集中评比，确保工作取得实效。</a:t>
            </a:r>
            <a:endParaRPr sz="20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grpSp>
        <p:nvGrpSpPr>
          <p:cNvPr id="8" name="PA-组合 7"/>
          <p:cNvGrpSpPr/>
          <p:nvPr>
            <p:custDataLst>
              <p:tags r:id="rId2"/>
            </p:custDataLst>
          </p:nvPr>
        </p:nvGrpSpPr>
        <p:grpSpPr>
          <a:xfrm>
            <a:off x="-74295" y="4998085"/>
            <a:ext cx="12353925" cy="1775460"/>
            <a:chOff x="0" y="7821"/>
            <a:chExt cx="19455" cy="2796"/>
          </a:xfrm>
        </p:grpSpPr>
        <p:pic>
          <p:nvPicPr>
            <p:cNvPr id="6" name="PA-图片 5" descr="矢量智能对象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>
              <a:off x="0" y="7821"/>
              <a:ext cx="9980" cy="2796"/>
            </a:xfrm>
            <a:prstGeom prst="rect">
              <a:avLst/>
            </a:prstGeom>
          </p:spPr>
        </p:pic>
        <p:pic>
          <p:nvPicPr>
            <p:cNvPr id="7" name="PA-图片 6" descr="矢量智能对象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 flipH="1">
              <a:off x="9475" y="7821"/>
              <a:ext cx="9980" cy="27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A-文本框 76"/>
          <p:cNvSpPr txBox="1"/>
          <p:nvPr>
            <p:custDataLst>
              <p:tags r:id="rId1"/>
            </p:custDataLst>
          </p:nvPr>
        </p:nvSpPr>
        <p:spPr>
          <a:xfrm>
            <a:off x="3316605" y="2435225"/>
            <a:ext cx="5783580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865" b="1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rPr>
              <a:t>五、工作要求</a:t>
            </a:r>
            <a:endParaRPr lang="zh-CN" altLang="en-US" sz="5865" b="1" dirty="0">
              <a:solidFill>
                <a:schemeClr val="tx1"/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</a:endParaRPr>
          </a:p>
        </p:txBody>
      </p:sp>
      <p:grpSp>
        <p:nvGrpSpPr>
          <p:cNvPr id="8" name="PA-组合 7"/>
          <p:cNvGrpSpPr/>
          <p:nvPr>
            <p:custDataLst>
              <p:tags r:id="rId2"/>
            </p:custDataLst>
          </p:nvPr>
        </p:nvGrpSpPr>
        <p:grpSpPr>
          <a:xfrm>
            <a:off x="-74295" y="4998085"/>
            <a:ext cx="12353925" cy="1775460"/>
            <a:chOff x="0" y="7821"/>
            <a:chExt cx="19455" cy="2796"/>
          </a:xfrm>
        </p:grpSpPr>
        <p:pic>
          <p:nvPicPr>
            <p:cNvPr id="6" name="PA-图片 5" descr="矢量智能对象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>
              <a:off x="0" y="7821"/>
              <a:ext cx="9980" cy="2796"/>
            </a:xfrm>
            <a:prstGeom prst="rect">
              <a:avLst/>
            </a:prstGeom>
          </p:spPr>
        </p:pic>
        <p:pic>
          <p:nvPicPr>
            <p:cNvPr id="7" name="PA-图片 6" descr="矢量智能对象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 flipH="1">
              <a:off x="9475" y="7821"/>
              <a:ext cx="9980" cy="27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A-组合 22"/>
          <p:cNvGrpSpPr/>
          <p:nvPr>
            <p:custDataLst>
              <p:tags r:id="rId1"/>
            </p:custDataLst>
          </p:nvPr>
        </p:nvGrpSpPr>
        <p:grpSpPr>
          <a:xfrm>
            <a:off x="1009636" y="1542250"/>
            <a:ext cx="4044983" cy="4030305"/>
            <a:chOff x="7070680" y="1470738"/>
            <a:chExt cx="4469276" cy="4453062"/>
          </a:xfrm>
          <a:solidFill>
            <a:srgbClr val="3F913F"/>
          </a:solidFill>
        </p:grpSpPr>
        <p:grpSp>
          <p:nvGrpSpPr>
            <p:cNvPr id="4" name="Group 3"/>
            <p:cNvGrpSpPr/>
            <p:nvPr/>
          </p:nvGrpSpPr>
          <p:grpSpPr>
            <a:xfrm>
              <a:off x="7070680" y="1470738"/>
              <a:ext cx="4469276" cy="4035282"/>
              <a:chOff x="3472716" y="1674800"/>
              <a:chExt cx="5246568" cy="4737094"/>
            </a:xfrm>
            <a:grpFill/>
          </p:grpSpPr>
          <p:sp>
            <p:nvSpPr>
              <p:cNvPr id="5" name="PA-任意多边形 4"/>
              <p:cNvSpPr/>
              <p:nvPr>
                <p:custDataLst>
                  <p:tags r:id="rId2"/>
                </p:custDataLst>
              </p:nvPr>
            </p:nvSpPr>
            <p:spPr bwMode="auto">
              <a:xfrm flipH="1">
                <a:off x="5395367" y="4167630"/>
                <a:ext cx="1397174" cy="2244264"/>
              </a:xfrm>
              <a:custGeom>
                <a:avLst/>
                <a:gdLst>
                  <a:gd name="connsiteX0" fmla="*/ 759198 w 1653886"/>
                  <a:gd name="connsiteY0" fmla="*/ 850 h 2656618"/>
                  <a:gd name="connsiteX1" fmla="*/ 763881 w 1653886"/>
                  <a:gd name="connsiteY1" fmla="*/ 488839 h 2656618"/>
                  <a:gd name="connsiteX2" fmla="*/ 459348 w 1653886"/>
                  <a:gd name="connsiteY2" fmla="*/ 298375 h 2656618"/>
                  <a:gd name="connsiteX3" fmla="*/ 233486 w 1653886"/>
                  <a:gd name="connsiteY3" fmla="*/ 125688 h 2656618"/>
                  <a:gd name="connsiteX4" fmla="*/ 502490 w 1653886"/>
                  <a:gd name="connsiteY4" fmla="*/ 735172 h 2656618"/>
                  <a:gd name="connsiteX5" fmla="*/ 55842 w 1653886"/>
                  <a:gd name="connsiteY5" fmla="*/ 326310 h 2656618"/>
                  <a:gd name="connsiteX6" fmla="*/ 48228 w 1653886"/>
                  <a:gd name="connsiteY6" fmla="*/ 514234 h 2656618"/>
                  <a:gd name="connsiteX7" fmla="*/ 411130 w 1653886"/>
                  <a:gd name="connsiteY7" fmla="*/ 930715 h 2656618"/>
                  <a:gd name="connsiteX8" fmla="*/ 65993 w 1653886"/>
                  <a:gd name="connsiteY8" fmla="*/ 750409 h 2656618"/>
                  <a:gd name="connsiteX9" fmla="*/ 170042 w 1653886"/>
                  <a:gd name="connsiteY9" fmla="*/ 981505 h 2656618"/>
                  <a:gd name="connsiteX10" fmla="*/ 723277 w 1653886"/>
                  <a:gd name="connsiteY10" fmla="*/ 1641780 h 2656618"/>
                  <a:gd name="connsiteX11" fmla="*/ 671256 w 1653886"/>
                  <a:gd name="connsiteY11" fmla="*/ 2645894 h 2656618"/>
                  <a:gd name="connsiteX12" fmla="*/ 670238 w 1653886"/>
                  <a:gd name="connsiteY12" fmla="*/ 2656618 h 2656618"/>
                  <a:gd name="connsiteX13" fmla="*/ 1288826 w 1653886"/>
                  <a:gd name="connsiteY13" fmla="*/ 2656618 h 2656618"/>
                  <a:gd name="connsiteX14" fmla="*/ 1277268 w 1653886"/>
                  <a:gd name="connsiteY14" fmla="*/ 2583272 h 2656618"/>
                  <a:gd name="connsiteX15" fmla="*/ 1266361 w 1653886"/>
                  <a:gd name="connsiteY15" fmla="*/ 1331959 h 2656618"/>
                  <a:gd name="connsiteX16" fmla="*/ 1652103 w 1653886"/>
                  <a:gd name="connsiteY16" fmla="*/ 430430 h 2656618"/>
                  <a:gd name="connsiteX17" fmla="*/ 1459232 w 1653886"/>
                  <a:gd name="connsiteY17" fmla="*/ 471062 h 2656618"/>
                  <a:gd name="connsiteX18" fmla="*/ 1098868 w 1653886"/>
                  <a:gd name="connsiteY18" fmla="*/ 732633 h 2656618"/>
                  <a:gd name="connsiteX19" fmla="*/ 794335 w 1653886"/>
                  <a:gd name="connsiteY19" fmla="*/ 8870 h 2656618"/>
                  <a:gd name="connsiteX20" fmla="*/ 759198 w 1653886"/>
                  <a:gd name="connsiteY20" fmla="*/ 850 h 265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3886" h="2656618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PA-任意多边形 67"/>
              <p:cNvSpPr/>
              <p:nvPr>
                <p:custDataLst>
                  <p:tags r:id="rId3"/>
                </p:custDataLst>
              </p:nvPr>
            </p:nvSpPr>
            <p:spPr bwMode="auto">
              <a:xfrm rot="1883109">
                <a:off x="3472716" y="3077532"/>
                <a:ext cx="1975673" cy="19695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" name="PA-任意多边形 67"/>
              <p:cNvSpPr/>
              <p:nvPr>
                <p:custDataLst>
                  <p:tags r:id="rId4"/>
                </p:custDataLst>
              </p:nvPr>
            </p:nvSpPr>
            <p:spPr bwMode="auto">
              <a:xfrm rot="4961872">
                <a:off x="4339838" y="2042516"/>
                <a:ext cx="2397282" cy="23898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PA-任意多边形 67"/>
              <p:cNvSpPr/>
              <p:nvPr>
                <p:custDataLst>
                  <p:tags r:id="rId5"/>
                </p:custDataLst>
              </p:nvPr>
            </p:nvSpPr>
            <p:spPr bwMode="auto">
              <a:xfrm rot="7696778">
                <a:off x="5819972" y="2184633"/>
                <a:ext cx="2112165" cy="2105606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PA-任意多边形 67"/>
              <p:cNvSpPr/>
              <p:nvPr>
                <p:custDataLst>
                  <p:tags r:id="rId6"/>
                </p:custDataLst>
              </p:nvPr>
            </p:nvSpPr>
            <p:spPr bwMode="auto">
              <a:xfrm rot="10345882">
                <a:off x="6798191" y="3266787"/>
                <a:ext cx="1921093" cy="191512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PA-任意多边形 67"/>
              <p:cNvSpPr/>
              <p:nvPr>
                <p:custDataLst>
                  <p:tags r:id="rId7"/>
                </p:custDataLst>
              </p:nvPr>
            </p:nvSpPr>
            <p:spPr bwMode="auto">
              <a:xfrm rot="12440007">
                <a:off x="6858380" y="4596385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PA-任意多边形 67"/>
              <p:cNvSpPr/>
              <p:nvPr>
                <p:custDataLst>
                  <p:tags r:id="rId8"/>
                </p:custDataLst>
              </p:nvPr>
            </p:nvSpPr>
            <p:spPr bwMode="auto">
              <a:xfrm rot="20954305">
                <a:off x="3963464" y="4429907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PA-任意多边形 67"/>
              <p:cNvSpPr/>
              <p:nvPr>
                <p:custDataLst>
                  <p:tags r:id="rId9"/>
                </p:custDataLst>
              </p:nvPr>
            </p:nvSpPr>
            <p:spPr bwMode="auto">
              <a:xfrm rot="2241606">
                <a:off x="3489891" y="240632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PA-任意多边形 67"/>
              <p:cNvSpPr/>
              <p:nvPr>
                <p:custDataLst>
                  <p:tags r:id="rId10"/>
                </p:custDataLst>
              </p:nvPr>
            </p:nvSpPr>
            <p:spPr bwMode="auto">
              <a:xfrm rot="6355571">
                <a:off x="5654693" y="169421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PA-任意多边形 67"/>
              <p:cNvSpPr/>
              <p:nvPr>
                <p:custDataLst>
                  <p:tags r:id="rId11"/>
                </p:custDataLst>
              </p:nvPr>
            </p:nvSpPr>
            <p:spPr bwMode="auto">
              <a:xfrm rot="9774375">
                <a:off x="7378684" y="2652032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" name="PA-任意多边形 67"/>
              <p:cNvSpPr/>
              <p:nvPr>
                <p:custDataLst>
                  <p:tags r:id="rId12"/>
                </p:custDataLst>
              </p:nvPr>
            </p:nvSpPr>
            <p:spPr bwMode="auto">
              <a:xfrm rot="7696778">
                <a:off x="5813383" y="2167062"/>
                <a:ext cx="2112165" cy="2105606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" name="PA-任意多边形 67"/>
              <p:cNvSpPr/>
              <p:nvPr>
                <p:custDataLst>
                  <p:tags r:id="rId13"/>
                </p:custDataLst>
              </p:nvPr>
            </p:nvSpPr>
            <p:spPr bwMode="auto">
              <a:xfrm rot="10345882">
                <a:off x="6791602" y="3249216"/>
                <a:ext cx="1921093" cy="191512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PA-任意多边形 67"/>
              <p:cNvSpPr/>
              <p:nvPr>
                <p:custDataLst>
                  <p:tags r:id="rId14"/>
                </p:custDataLst>
              </p:nvPr>
            </p:nvSpPr>
            <p:spPr bwMode="auto">
              <a:xfrm rot="6355571">
                <a:off x="5648104" y="1676644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PA-任意多边形 67"/>
              <p:cNvSpPr/>
              <p:nvPr>
                <p:custDataLst>
                  <p:tags r:id="rId15"/>
                </p:custDataLst>
              </p:nvPr>
            </p:nvSpPr>
            <p:spPr bwMode="auto">
              <a:xfrm rot="9774375">
                <a:off x="7372095" y="2634461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PA-任意多边形 67"/>
              <p:cNvSpPr/>
              <p:nvPr>
                <p:custDataLst>
                  <p:tags r:id="rId16"/>
                </p:custDataLst>
              </p:nvPr>
            </p:nvSpPr>
            <p:spPr bwMode="auto">
              <a:xfrm rot="1883109">
                <a:off x="3484796" y="3061059"/>
                <a:ext cx="1975673" cy="19695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PA-任意多边形 67"/>
              <p:cNvSpPr/>
              <p:nvPr>
                <p:custDataLst>
                  <p:tags r:id="rId17"/>
                </p:custDataLst>
              </p:nvPr>
            </p:nvSpPr>
            <p:spPr bwMode="auto">
              <a:xfrm rot="4961872">
                <a:off x="4351918" y="2026043"/>
                <a:ext cx="2397282" cy="23898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PA-任意多边形 67"/>
              <p:cNvSpPr/>
              <p:nvPr>
                <p:custDataLst>
                  <p:tags r:id="rId18"/>
                </p:custDataLst>
              </p:nvPr>
            </p:nvSpPr>
            <p:spPr bwMode="auto">
              <a:xfrm rot="20954305">
                <a:off x="3975544" y="4413434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PA-任意多边形 67"/>
              <p:cNvSpPr/>
              <p:nvPr>
                <p:custDataLst>
                  <p:tags r:id="rId19"/>
                </p:custDataLst>
              </p:nvPr>
            </p:nvSpPr>
            <p:spPr bwMode="auto">
              <a:xfrm rot="2241606">
                <a:off x="3501971" y="2389852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p>
                <a:pPr algn="just">
                  <a:lnSpc>
                    <a:spcPct val="120000"/>
                  </a:lnSpc>
                </a:pPr>
                <a:endPara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PA-任意多边形 20"/>
            <p:cNvSpPr/>
            <p:nvPr>
              <p:custDataLst>
                <p:tags r:id="rId20"/>
              </p:custDataLst>
            </p:nvPr>
          </p:nvSpPr>
          <p:spPr>
            <a:xfrm>
              <a:off x="7091123" y="5202683"/>
              <a:ext cx="4139963" cy="721117"/>
            </a:xfrm>
            <a:custGeom>
              <a:avLst/>
              <a:gdLst>
                <a:gd name="connsiteX0" fmla="*/ 2069981 w 4139963"/>
                <a:gd name="connsiteY0" fmla="*/ 0 h 721117"/>
                <a:gd name="connsiteX1" fmla="*/ 4041693 w 4139963"/>
                <a:gd name="connsiteY1" fmla="*/ 631822 h 721117"/>
                <a:gd name="connsiteX2" fmla="*/ 4139963 w 4139963"/>
                <a:gd name="connsiteY2" fmla="*/ 721117 h 721117"/>
                <a:gd name="connsiteX3" fmla="*/ 4029024 w 4139963"/>
                <a:gd name="connsiteY3" fmla="*/ 677936 h 721117"/>
                <a:gd name="connsiteX4" fmla="*/ 2069980 w 4139963"/>
                <a:gd name="connsiteY4" fmla="*/ 366464 h 721117"/>
                <a:gd name="connsiteX5" fmla="*/ 110936 w 4139963"/>
                <a:gd name="connsiteY5" fmla="*/ 677936 h 721117"/>
                <a:gd name="connsiteX6" fmla="*/ 0 w 4139963"/>
                <a:gd name="connsiteY6" fmla="*/ 721115 h 721117"/>
                <a:gd name="connsiteX7" fmla="*/ 98269 w 4139963"/>
                <a:gd name="connsiteY7" fmla="*/ 631822 h 721117"/>
                <a:gd name="connsiteX8" fmla="*/ 2069981 w 4139963"/>
                <a:gd name="connsiteY8" fmla="*/ 0 h 7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9963" h="721117">
                  <a:moveTo>
                    <a:pt x="2069981" y="0"/>
                  </a:moveTo>
                  <a:cubicBezTo>
                    <a:pt x="2863778" y="0"/>
                    <a:pt x="3573033" y="245952"/>
                    <a:pt x="4041693" y="631822"/>
                  </a:cubicBezTo>
                  <a:lnTo>
                    <a:pt x="4139963" y="721117"/>
                  </a:lnTo>
                  <a:lnTo>
                    <a:pt x="4029024" y="677936"/>
                  </a:lnTo>
                  <a:cubicBezTo>
                    <a:pt x="3469804" y="481289"/>
                    <a:pt x="2795654" y="366464"/>
                    <a:pt x="2069980" y="366464"/>
                  </a:cubicBezTo>
                  <a:cubicBezTo>
                    <a:pt x="1344306" y="366464"/>
                    <a:pt x="670157" y="481289"/>
                    <a:pt x="110936" y="677936"/>
                  </a:cubicBezTo>
                  <a:lnTo>
                    <a:pt x="0" y="721115"/>
                  </a:lnTo>
                  <a:lnTo>
                    <a:pt x="98269" y="631822"/>
                  </a:lnTo>
                  <a:cubicBezTo>
                    <a:pt x="566929" y="245952"/>
                    <a:pt x="1276184" y="0"/>
                    <a:pt x="20699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>
                    <a:lumMod val="75000"/>
                    <a:lumOff val="25000"/>
                  </a:schemeClr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PA-矩形 28"/>
          <p:cNvSpPr/>
          <p:nvPr>
            <p:custDataLst>
              <p:tags r:id="rId21"/>
            </p:custDataLst>
          </p:nvPr>
        </p:nvSpPr>
        <p:spPr>
          <a:xfrm flipH="1">
            <a:off x="5801360" y="3096260"/>
            <a:ext cx="4373245" cy="5340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  <a:sym typeface="Arial" panose="020B0604020202020204" pitchFamily="34" charset="0"/>
              </a:rPr>
              <a:t>突出责任落实，强化督导推进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  <a:sym typeface="Arial" panose="020B0604020202020204" pitchFamily="34" charset="0"/>
            </a:endParaRPr>
          </a:p>
        </p:txBody>
      </p:sp>
      <p:sp>
        <p:nvSpPr>
          <p:cNvPr id="34" name="PA-文本框 39"/>
          <p:cNvSpPr txBox="1"/>
          <p:nvPr>
            <p:custDataLst>
              <p:tags r:id="rId22"/>
            </p:custDataLst>
          </p:nvPr>
        </p:nvSpPr>
        <p:spPr>
          <a:xfrm>
            <a:off x="4972820" y="416132"/>
            <a:ext cx="2246361" cy="643890"/>
          </a:xfrm>
          <a:prstGeom prst="rect">
            <a:avLst/>
          </a:prstGeom>
          <a:noFill/>
          <a:ln>
            <a:noFill/>
          </a:ln>
        </p:spPr>
        <p:txBody>
          <a:bodyPr wrap="square" lIns="91394" tIns="45696" rIns="91394" bIns="45696" rtlCol="0">
            <a:spAutoFit/>
          </a:bodyPr>
          <a:lstStyle/>
          <a:p>
            <a:pPr algn="ctr">
              <a:spcAft>
                <a:spcPts val="52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rPr>
              <a:t>工作要求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</a:endParaRPr>
          </a:p>
        </p:txBody>
      </p:sp>
      <p:cxnSp>
        <p:nvCxnSpPr>
          <p:cNvPr id="35" name="PA-直接连接符 34"/>
          <p:cNvCxnSpPr/>
          <p:nvPr>
            <p:custDataLst>
              <p:tags r:id="rId23"/>
            </p:custDataLst>
          </p:nvPr>
        </p:nvCxnSpPr>
        <p:spPr>
          <a:xfrm flipH="1">
            <a:off x="4523827" y="1059597"/>
            <a:ext cx="3144347" cy="0"/>
          </a:xfrm>
          <a:prstGeom prst="line">
            <a:avLst/>
          </a:prstGeom>
          <a:ln w="6350">
            <a:solidFill>
              <a:srgbClr val="3F913F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A-矩形 28"/>
          <p:cNvSpPr/>
          <p:nvPr>
            <p:custDataLst>
              <p:tags r:id="rId24"/>
            </p:custDataLst>
          </p:nvPr>
        </p:nvSpPr>
        <p:spPr>
          <a:xfrm flipH="1">
            <a:off x="5801360" y="2179320"/>
            <a:ext cx="4255135" cy="5340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  <a:sym typeface="Arial" panose="020B0604020202020204" pitchFamily="34" charset="0"/>
              </a:rPr>
              <a:t>提高思想认识，加强组织领导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  <a:sym typeface="Arial" panose="020B0604020202020204" pitchFamily="34" charset="0"/>
            </a:endParaRPr>
          </a:p>
        </p:txBody>
      </p:sp>
      <p:sp>
        <p:nvSpPr>
          <p:cNvPr id="38" name="PA-矩形 28"/>
          <p:cNvSpPr/>
          <p:nvPr>
            <p:custDataLst>
              <p:tags r:id="rId25"/>
            </p:custDataLst>
          </p:nvPr>
        </p:nvSpPr>
        <p:spPr>
          <a:xfrm flipH="1">
            <a:off x="5801995" y="4013200"/>
            <a:ext cx="4297045" cy="5340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  <a:sym typeface="Arial" panose="020B0604020202020204" pitchFamily="34" charset="0"/>
              </a:rPr>
              <a:t>强化奖惩激励，开展考核拼比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PA-组合 25"/>
          <p:cNvGrpSpPr/>
          <p:nvPr>
            <p:custDataLst>
              <p:tags r:id="rId1"/>
            </p:custDataLst>
          </p:nvPr>
        </p:nvGrpSpPr>
        <p:grpSpPr>
          <a:xfrm>
            <a:off x="5345823" y="1700808"/>
            <a:ext cx="4917435" cy="683545"/>
            <a:chOff x="11027754" y="2126774"/>
            <a:chExt cx="4922535" cy="684076"/>
          </a:xfrm>
        </p:grpSpPr>
        <p:cxnSp>
          <p:nvCxnSpPr>
            <p:cNvPr id="27" name="PA-直接连接符 26"/>
            <p:cNvCxnSpPr/>
            <p:nvPr>
              <p:custDataLst>
                <p:tags r:id="rId2"/>
              </p:custDataLst>
            </p:nvPr>
          </p:nvCxnSpPr>
          <p:spPr>
            <a:xfrm>
              <a:off x="11027754" y="2468811"/>
              <a:ext cx="492253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PA-椭圆 27"/>
            <p:cNvSpPr/>
            <p:nvPr>
              <p:custDataLst>
                <p:tags r:id="rId3"/>
              </p:custDataLst>
            </p:nvPr>
          </p:nvSpPr>
          <p:spPr>
            <a:xfrm>
              <a:off x="11027755" y="2126774"/>
              <a:ext cx="684075" cy="6840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595" dirty="0">
                  <a:solidFill>
                    <a:schemeClr val="tx1"/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</a:rPr>
                <a:t>1</a:t>
              </a:r>
              <a:endParaRPr lang="en-US" altLang="zh-CN" sz="3595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endParaRPr>
            </a:p>
          </p:txBody>
        </p:sp>
      </p:grpSp>
      <p:grpSp>
        <p:nvGrpSpPr>
          <p:cNvPr id="29" name="PA-组合 28"/>
          <p:cNvGrpSpPr/>
          <p:nvPr>
            <p:custDataLst>
              <p:tags r:id="rId4"/>
            </p:custDataLst>
          </p:nvPr>
        </p:nvGrpSpPr>
        <p:grpSpPr>
          <a:xfrm>
            <a:off x="5345820" y="4677139"/>
            <a:ext cx="4881637" cy="683545"/>
            <a:chOff x="11027754" y="2126774"/>
            <a:chExt cx="4886702" cy="684076"/>
          </a:xfrm>
          <a:solidFill>
            <a:srgbClr val="AECD7A"/>
          </a:solidFill>
        </p:grpSpPr>
        <p:cxnSp>
          <p:nvCxnSpPr>
            <p:cNvPr id="30" name="PA-直接连接符 29"/>
            <p:cNvCxnSpPr/>
            <p:nvPr>
              <p:custDataLst>
                <p:tags r:id="rId5"/>
              </p:custDataLst>
            </p:nvPr>
          </p:nvCxnSpPr>
          <p:spPr>
            <a:xfrm>
              <a:off x="11027754" y="2468811"/>
              <a:ext cx="4886702" cy="0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PA-椭圆 30"/>
            <p:cNvSpPr/>
            <p:nvPr>
              <p:custDataLst>
                <p:tags r:id="rId6"/>
              </p:custDataLst>
            </p:nvPr>
          </p:nvSpPr>
          <p:spPr>
            <a:xfrm>
              <a:off x="11027755" y="2126774"/>
              <a:ext cx="684076" cy="6840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595" dirty="0">
                  <a:solidFill>
                    <a:schemeClr val="tx1"/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</a:rPr>
                <a:t>4</a:t>
              </a:r>
              <a:endParaRPr lang="en-US" altLang="zh-CN" sz="3595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endParaRPr>
            </a:p>
          </p:txBody>
        </p:sp>
      </p:grpSp>
      <p:grpSp>
        <p:nvGrpSpPr>
          <p:cNvPr id="32" name="PA-组合 31"/>
          <p:cNvGrpSpPr/>
          <p:nvPr>
            <p:custDataLst>
              <p:tags r:id="rId7"/>
            </p:custDataLst>
          </p:nvPr>
        </p:nvGrpSpPr>
        <p:grpSpPr>
          <a:xfrm>
            <a:off x="5345820" y="3685029"/>
            <a:ext cx="4846084" cy="683545"/>
            <a:chOff x="11027754" y="2126774"/>
            <a:chExt cx="4392489" cy="684076"/>
          </a:xfrm>
          <a:solidFill>
            <a:srgbClr val="AECD7A"/>
          </a:solidFill>
        </p:grpSpPr>
        <p:cxnSp>
          <p:nvCxnSpPr>
            <p:cNvPr id="33" name="PA-直接连接符 32"/>
            <p:cNvCxnSpPr/>
            <p:nvPr>
              <p:custDataLst>
                <p:tags r:id="rId8"/>
              </p:custDataLst>
            </p:nvPr>
          </p:nvCxnSpPr>
          <p:spPr>
            <a:xfrm>
              <a:off x="11027754" y="2468811"/>
              <a:ext cx="4392489" cy="0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PA-椭圆 33"/>
            <p:cNvSpPr/>
            <p:nvPr>
              <p:custDataLst>
                <p:tags r:id="rId9"/>
              </p:custDataLst>
            </p:nvPr>
          </p:nvSpPr>
          <p:spPr>
            <a:xfrm>
              <a:off x="11027755" y="2126774"/>
              <a:ext cx="684076" cy="6840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595" dirty="0">
                  <a:solidFill>
                    <a:schemeClr val="tx1"/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</a:rPr>
                <a:t>3</a:t>
              </a:r>
              <a:endParaRPr lang="en-US" altLang="zh-CN" sz="3595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endParaRPr>
            </a:p>
          </p:txBody>
        </p:sp>
      </p:grpSp>
      <p:grpSp>
        <p:nvGrpSpPr>
          <p:cNvPr id="35" name="PA-组合 34"/>
          <p:cNvGrpSpPr/>
          <p:nvPr>
            <p:custDataLst>
              <p:tags r:id="rId10"/>
            </p:custDataLst>
          </p:nvPr>
        </p:nvGrpSpPr>
        <p:grpSpPr>
          <a:xfrm>
            <a:off x="5345823" y="2692919"/>
            <a:ext cx="4917436" cy="683545"/>
            <a:chOff x="11027753" y="2126774"/>
            <a:chExt cx="4922537" cy="684076"/>
          </a:xfrm>
        </p:grpSpPr>
        <p:cxnSp>
          <p:nvCxnSpPr>
            <p:cNvPr id="36" name="PA-直接连接符 35"/>
            <p:cNvCxnSpPr/>
            <p:nvPr>
              <p:custDataLst>
                <p:tags r:id="rId11"/>
              </p:custDataLst>
            </p:nvPr>
          </p:nvCxnSpPr>
          <p:spPr>
            <a:xfrm>
              <a:off x="11027754" y="2468811"/>
              <a:ext cx="492253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PA-椭圆 36"/>
            <p:cNvSpPr/>
            <p:nvPr>
              <p:custDataLst>
                <p:tags r:id="rId12"/>
              </p:custDataLst>
            </p:nvPr>
          </p:nvSpPr>
          <p:spPr>
            <a:xfrm>
              <a:off x="11027753" y="2126774"/>
              <a:ext cx="684076" cy="6840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595" dirty="0">
                  <a:solidFill>
                    <a:schemeClr val="tx1"/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</a:rPr>
                <a:t>2</a:t>
              </a:r>
              <a:endParaRPr lang="en-US" altLang="zh-CN" sz="3595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endParaRPr>
            </a:p>
          </p:txBody>
        </p:sp>
      </p:grpSp>
      <p:sp>
        <p:nvSpPr>
          <p:cNvPr id="41" name="PA-文本框 105"/>
          <p:cNvSpPr txBox="1"/>
          <p:nvPr>
            <p:custDataLst>
              <p:tags r:id="rId13"/>
            </p:custDataLst>
          </p:nvPr>
        </p:nvSpPr>
        <p:spPr>
          <a:xfrm>
            <a:off x="6338568" y="2283399"/>
            <a:ext cx="4320628" cy="581025"/>
          </a:xfrm>
          <a:prstGeom prst="rect">
            <a:avLst/>
          </a:prstGeom>
          <a:noFill/>
        </p:spPr>
        <p:txBody>
          <a:bodyPr wrap="square" lIns="91345" tIns="45670" rIns="91345" bIns="45670">
            <a:spAutoFit/>
          </a:bodyPr>
          <a:lstStyle/>
          <a:p>
            <a:pPr>
              <a:lnSpc>
                <a:spcPct val="133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  <a:sym typeface="微软雅黑" panose="020B0503020204020204" pitchFamily="34" charset="-122"/>
              </a:rPr>
              <a:t>二、组织领导</a:t>
            </a:r>
            <a:endParaRPr lang="zh-CN" altLang="en-US" sz="2400" b="1" dirty="0">
              <a:solidFill>
                <a:schemeClr val="tx1"/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  <a:sym typeface="微软雅黑" panose="020B0503020204020204" pitchFamily="34" charset="-122"/>
            </a:endParaRPr>
          </a:p>
        </p:txBody>
      </p:sp>
      <p:sp>
        <p:nvSpPr>
          <p:cNvPr id="42" name="PA-文本框 106"/>
          <p:cNvSpPr txBox="1"/>
          <p:nvPr>
            <p:custDataLst>
              <p:tags r:id="rId14"/>
            </p:custDataLst>
          </p:nvPr>
        </p:nvSpPr>
        <p:spPr>
          <a:xfrm>
            <a:off x="6342167" y="4232549"/>
            <a:ext cx="4320632" cy="581025"/>
          </a:xfrm>
          <a:prstGeom prst="rect">
            <a:avLst/>
          </a:prstGeom>
          <a:noFill/>
        </p:spPr>
        <p:txBody>
          <a:bodyPr wrap="square" lIns="91345" tIns="45670" rIns="91345" bIns="45670">
            <a:spAutoFit/>
          </a:bodyPr>
          <a:lstStyle/>
          <a:p>
            <a:pPr>
              <a:lnSpc>
                <a:spcPct val="133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  <a:sym typeface="微软雅黑" panose="020B0503020204020204" pitchFamily="34" charset="-122"/>
              </a:rPr>
              <a:t>四、工作步骤</a:t>
            </a:r>
            <a:endParaRPr lang="zh-CN" altLang="en-US" sz="2400" b="1" dirty="0">
              <a:solidFill>
                <a:schemeClr val="tx1"/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  <a:sym typeface="微软雅黑" panose="020B0503020204020204" pitchFamily="34" charset="-122"/>
            </a:endParaRPr>
          </a:p>
        </p:txBody>
      </p:sp>
      <p:sp>
        <p:nvSpPr>
          <p:cNvPr id="21" name="PA-矩形 20"/>
          <p:cNvSpPr/>
          <p:nvPr>
            <p:custDataLst>
              <p:tags r:id="rId15"/>
            </p:custDataLst>
          </p:nvPr>
        </p:nvSpPr>
        <p:spPr>
          <a:xfrm>
            <a:off x="2558530" y="2853985"/>
            <a:ext cx="111379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rPr>
              <a:t>目 录</a:t>
            </a:r>
            <a:endParaRPr lang="zh-CN" altLang="en-US" sz="3200" dirty="0">
              <a:solidFill>
                <a:schemeClr val="tx1"/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</a:endParaRPr>
          </a:p>
        </p:txBody>
      </p:sp>
      <p:sp>
        <p:nvSpPr>
          <p:cNvPr id="22" name="PA-矩形 21"/>
          <p:cNvSpPr/>
          <p:nvPr>
            <p:custDataLst>
              <p:tags r:id="rId16"/>
            </p:custDataLst>
          </p:nvPr>
        </p:nvSpPr>
        <p:spPr>
          <a:xfrm>
            <a:off x="2335645" y="3293500"/>
            <a:ext cx="15595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rPr>
              <a:t>contents</a:t>
            </a:r>
            <a:endParaRPr lang="en-US" altLang="zh-CN" sz="3200" dirty="0">
              <a:solidFill>
                <a:schemeClr val="tx1"/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</a:endParaRPr>
          </a:p>
        </p:txBody>
      </p:sp>
      <p:sp>
        <p:nvSpPr>
          <p:cNvPr id="2" name="PA-文本框 105"/>
          <p:cNvSpPr txBox="1"/>
          <p:nvPr>
            <p:custDataLst>
              <p:tags r:id="rId17"/>
            </p:custDataLst>
          </p:nvPr>
        </p:nvSpPr>
        <p:spPr>
          <a:xfrm>
            <a:off x="6342167" y="1377465"/>
            <a:ext cx="4320628" cy="581025"/>
          </a:xfrm>
          <a:prstGeom prst="rect">
            <a:avLst/>
          </a:prstGeom>
          <a:noFill/>
        </p:spPr>
        <p:txBody>
          <a:bodyPr wrap="square" lIns="91345" tIns="45670" rIns="91345" bIns="45670">
            <a:spAutoFit/>
          </a:bodyPr>
          <a:lstStyle/>
          <a:p>
            <a:pPr>
              <a:lnSpc>
                <a:spcPct val="133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  <a:sym typeface="微软雅黑" panose="020B0503020204020204" pitchFamily="34" charset="-122"/>
              </a:rPr>
              <a:t>一、行动目标</a:t>
            </a:r>
            <a:endParaRPr lang="zh-CN" altLang="en-US" sz="2400" b="1" dirty="0">
              <a:solidFill>
                <a:schemeClr val="tx1"/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  <a:sym typeface="微软雅黑" panose="020B0503020204020204" pitchFamily="34" charset="-122"/>
            </a:endParaRPr>
          </a:p>
        </p:txBody>
      </p:sp>
      <p:sp>
        <p:nvSpPr>
          <p:cNvPr id="3" name="PA-文本框 106"/>
          <p:cNvSpPr txBox="1"/>
          <p:nvPr>
            <p:custDataLst>
              <p:tags r:id="rId18"/>
            </p:custDataLst>
          </p:nvPr>
        </p:nvSpPr>
        <p:spPr>
          <a:xfrm>
            <a:off x="6363122" y="3239832"/>
            <a:ext cx="4320632" cy="581025"/>
          </a:xfrm>
          <a:prstGeom prst="rect">
            <a:avLst/>
          </a:prstGeom>
          <a:noFill/>
        </p:spPr>
        <p:txBody>
          <a:bodyPr wrap="square" lIns="91345" tIns="45670" rIns="91345" bIns="45670">
            <a:spAutoFit/>
          </a:bodyPr>
          <a:lstStyle/>
          <a:p>
            <a:pPr>
              <a:lnSpc>
                <a:spcPct val="133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  <a:sym typeface="微软雅黑" panose="020B0503020204020204" pitchFamily="34" charset="-122"/>
              </a:rPr>
              <a:t>三、行动内容</a:t>
            </a:r>
            <a:endParaRPr lang="zh-CN" altLang="en-US" sz="2400" b="1" dirty="0">
              <a:solidFill>
                <a:schemeClr val="tx1"/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  <a:sym typeface="微软雅黑" panose="020B0503020204020204" pitchFamily="34" charset="-122"/>
            </a:endParaRPr>
          </a:p>
        </p:txBody>
      </p:sp>
      <p:grpSp>
        <p:nvGrpSpPr>
          <p:cNvPr id="4" name="PA-组合 3"/>
          <p:cNvGrpSpPr/>
          <p:nvPr>
            <p:custDataLst>
              <p:tags r:id="rId19"/>
            </p:custDataLst>
          </p:nvPr>
        </p:nvGrpSpPr>
        <p:grpSpPr>
          <a:xfrm>
            <a:off x="5345823" y="1700808"/>
            <a:ext cx="4917435" cy="683545"/>
            <a:chOff x="11027754" y="2126774"/>
            <a:chExt cx="4922535" cy="684076"/>
          </a:xfrm>
        </p:grpSpPr>
        <p:cxnSp>
          <p:nvCxnSpPr>
            <p:cNvPr id="5" name="PA-直接连接符 4"/>
            <p:cNvCxnSpPr/>
            <p:nvPr>
              <p:custDataLst>
                <p:tags r:id="rId20"/>
              </p:custDataLst>
            </p:nvPr>
          </p:nvCxnSpPr>
          <p:spPr>
            <a:xfrm>
              <a:off x="11027754" y="2468811"/>
              <a:ext cx="492253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PA-椭圆 5"/>
            <p:cNvSpPr/>
            <p:nvPr>
              <p:custDataLst>
                <p:tags r:id="rId21"/>
              </p:custDataLst>
            </p:nvPr>
          </p:nvSpPr>
          <p:spPr>
            <a:xfrm>
              <a:off x="11027755" y="2126774"/>
              <a:ext cx="684075" cy="6840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595" dirty="0">
                  <a:solidFill>
                    <a:schemeClr val="tx1"/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</a:rPr>
                <a:t>1</a:t>
              </a:r>
              <a:endParaRPr lang="en-US" altLang="zh-CN" sz="3595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endParaRPr>
            </a:p>
          </p:txBody>
        </p:sp>
      </p:grpSp>
      <p:grpSp>
        <p:nvGrpSpPr>
          <p:cNvPr id="7" name="PA-组合 6"/>
          <p:cNvGrpSpPr/>
          <p:nvPr>
            <p:custDataLst>
              <p:tags r:id="rId22"/>
            </p:custDataLst>
          </p:nvPr>
        </p:nvGrpSpPr>
        <p:grpSpPr>
          <a:xfrm>
            <a:off x="5345820" y="3685029"/>
            <a:ext cx="4846084" cy="683545"/>
            <a:chOff x="11027754" y="2126774"/>
            <a:chExt cx="4392489" cy="684076"/>
          </a:xfrm>
          <a:solidFill>
            <a:srgbClr val="AECD7A"/>
          </a:solidFill>
        </p:grpSpPr>
        <p:cxnSp>
          <p:nvCxnSpPr>
            <p:cNvPr id="8" name="PA-直接连接符 7"/>
            <p:cNvCxnSpPr/>
            <p:nvPr>
              <p:custDataLst>
                <p:tags r:id="rId23"/>
              </p:custDataLst>
            </p:nvPr>
          </p:nvCxnSpPr>
          <p:spPr>
            <a:xfrm>
              <a:off x="11027754" y="2468811"/>
              <a:ext cx="4392489" cy="0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PA-椭圆 8"/>
            <p:cNvSpPr/>
            <p:nvPr>
              <p:custDataLst>
                <p:tags r:id="rId24"/>
              </p:custDataLst>
            </p:nvPr>
          </p:nvSpPr>
          <p:spPr>
            <a:xfrm>
              <a:off x="11027755" y="2126774"/>
              <a:ext cx="684076" cy="6840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595" dirty="0">
                  <a:solidFill>
                    <a:schemeClr val="tx1"/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</a:rPr>
                <a:t>3</a:t>
              </a:r>
              <a:endParaRPr lang="en-US" altLang="zh-CN" sz="3595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endParaRPr>
            </a:p>
          </p:txBody>
        </p:sp>
      </p:grpSp>
      <p:grpSp>
        <p:nvGrpSpPr>
          <p:cNvPr id="10" name="PA-组合 9"/>
          <p:cNvGrpSpPr/>
          <p:nvPr>
            <p:custDataLst>
              <p:tags r:id="rId25"/>
            </p:custDataLst>
          </p:nvPr>
        </p:nvGrpSpPr>
        <p:grpSpPr>
          <a:xfrm>
            <a:off x="5345823" y="2692919"/>
            <a:ext cx="4917436" cy="683545"/>
            <a:chOff x="11027753" y="2126774"/>
            <a:chExt cx="4922537" cy="684076"/>
          </a:xfrm>
        </p:grpSpPr>
        <p:cxnSp>
          <p:nvCxnSpPr>
            <p:cNvPr id="11" name="PA-直接连接符 10"/>
            <p:cNvCxnSpPr/>
            <p:nvPr>
              <p:custDataLst>
                <p:tags r:id="rId26"/>
              </p:custDataLst>
            </p:nvPr>
          </p:nvCxnSpPr>
          <p:spPr>
            <a:xfrm>
              <a:off x="11027754" y="2468811"/>
              <a:ext cx="492253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PA-椭圆 11"/>
            <p:cNvSpPr/>
            <p:nvPr>
              <p:custDataLst>
                <p:tags r:id="rId27"/>
              </p:custDataLst>
            </p:nvPr>
          </p:nvSpPr>
          <p:spPr>
            <a:xfrm>
              <a:off x="11027753" y="2126774"/>
              <a:ext cx="684076" cy="6840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595" dirty="0">
                  <a:solidFill>
                    <a:schemeClr val="tx1"/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</a:rPr>
                <a:t>2</a:t>
              </a:r>
              <a:endParaRPr lang="en-US" altLang="zh-CN" sz="3595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endParaRPr>
            </a:p>
          </p:txBody>
        </p:sp>
      </p:grpSp>
      <p:grpSp>
        <p:nvGrpSpPr>
          <p:cNvPr id="13" name="PA-组合 12"/>
          <p:cNvGrpSpPr/>
          <p:nvPr>
            <p:custDataLst>
              <p:tags r:id="rId28"/>
            </p:custDataLst>
          </p:nvPr>
        </p:nvGrpSpPr>
        <p:grpSpPr>
          <a:xfrm>
            <a:off x="5345820" y="4677139"/>
            <a:ext cx="4881637" cy="683545"/>
            <a:chOff x="11027754" y="2126774"/>
            <a:chExt cx="4886702" cy="684076"/>
          </a:xfrm>
          <a:solidFill>
            <a:srgbClr val="3F913F"/>
          </a:solidFill>
        </p:grpSpPr>
        <p:cxnSp>
          <p:nvCxnSpPr>
            <p:cNvPr id="14" name="PA-直接连接符 13"/>
            <p:cNvCxnSpPr/>
            <p:nvPr>
              <p:custDataLst>
                <p:tags r:id="rId29"/>
              </p:custDataLst>
            </p:nvPr>
          </p:nvCxnSpPr>
          <p:spPr>
            <a:xfrm>
              <a:off x="11027754" y="2468811"/>
              <a:ext cx="4886702" cy="0"/>
            </a:xfrm>
            <a:prstGeom prst="line">
              <a:avLst/>
            </a:prstGeom>
            <a:grpFill/>
            <a:ln w="19050">
              <a:solidFill>
                <a:srgbClr val="3F9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PA-椭圆 14"/>
            <p:cNvSpPr/>
            <p:nvPr>
              <p:custDataLst>
                <p:tags r:id="rId30"/>
              </p:custDataLst>
            </p:nvPr>
          </p:nvSpPr>
          <p:spPr>
            <a:xfrm>
              <a:off x="11027755" y="2126774"/>
              <a:ext cx="684076" cy="684076"/>
            </a:xfrm>
            <a:prstGeom prst="ellipse">
              <a:avLst/>
            </a:prstGeom>
            <a:grpFill/>
            <a:ln>
              <a:solidFill>
                <a:srgbClr val="3F9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595" dirty="0">
                  <a:solidFill>
                    <a:schemeClr val="bg1"/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</a:rPr>
                <a:t>4</a:t>
              </a:r>
              <a:endParaRPr lang="en-US" altLang="zh-CN" sz="3595" dirty="0">
                <a:solidFill>
                  <a:schemeClr val="bg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endParaRPr>
            </a:p>
          </p:txBody>
        </p:sp>
      </p:grpSp>
      <p:grpSp>
        <p:nvGrpSpPr>
          <p:cNvPr id="16" name="PA-组合 15"/>
          <p:cNvGrpSpPr/>
          <p:nvPr>
            <p:custDataLst>
              <p:tags r:id="rId31"/>
            </p:custDataLst>
          </p:nvPr>
        </p:nvGrpSpPr>
        <p:grpSpPr>
          <a:xfrm rot="0">
            <a:off x="5345823" y="1700808"/>
            <a:ext cx="4917435" cy="683545"/>
            <a:chOff x="11027754" y="2126774"/>
            <a:chExt cx="4922535" cy="684076"/>
          </a:xfrm>
          <a:solidFill>
            <a:srgbClr val="3F913F"/>
          </a:solidFill>
        </p:grpSpPr>
        <p:cxnSp>
          <p:nvCxnSpPr>
            <p:cNvPr id="17" name="PA-直接连接符 16"/>
            <p:cNvCxnSpPr/>
            <p:nvPr>
              <p:custDataLst>
                <p:tags r:id="rId32"/>
              </p:custDataLst>
            </p:nvPr>
          </p:nvCxnSpPr>
          <p:spPr>
            <a:xfrm>
              <a:off x="11027754" y="2468811"/>
              <a:ext cx="4922535" cy="0"/>
            </a:xfrm>
            <a:prstGeom prst="line">
              <a:avLst/>
            </a:prstGeom>
            <a:grpFill/>
            <a:ln w="19050">
              <a:solidFill>
                <a:srgbClr val="3F9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PA-椭圆 17"/>
            <p:cNvSpPr/>
            <p:nvPr>
              <p:custDataLst>
                <p:tags r:id="rId33"/>
              </p:custDataLst>
            </p:nvPr>
          </p:nvSpPr>
          <p:spPr>
            <a:xfrm>
              <a:off x="11027755" y="2126774"/>
              <a:ext cx="684075" cy="684076"/>
            </a:xfrm>
            <a:prstGeom prst="ellipse">
              <a:avLst/>
            </a:prstGeom>
            <a:grpFill/>
            <a:ln>
              <a:solidFill>
                <a:srgbClr val="3F9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595" dirty="0">
                  <a:solidFill>
                    <a:schemeClr val="bg1"/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</a:rPr>
                <a:t>1</a:t>
              </a:r>
              <a:endParaRPr lang="en-US" altLang="zh-CN" sz="3595" dirty="0">
                <a:solidFill>
                  <a:schemeClr val="bg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endParaRPr>
            </a:p>
          </p:txBody>
        </p:sp>
      </p:grpSp>
      <p:grpSp>
        <p:nvGrpSpPr>
          <p:cNvPr id="19" name="PA-组合 18"/>
          <p:cNvGrpSpPr/>
          <p:nvPr>
            <p:custDataLst>
              <p:tags r:id="rId34"/>
            </p:custDataLst>
          </p:nvPr>
        </p:nvGrpSpPr>
        <p:grpSpPr>
          <a:xfrm>
            <a:off x="5345820" y="3685029"/>
            <a:ext cx="4846084" cy="683545"/>
            <a:chOff x="11027754" y="2126774"/>
            <a:chExt cx="4392489" cy="684076"/>
          </a:xfrm>
          <a:solidFill>
            <a:srgbClr val="3F913F"/>
          </a:solidFill>
        </p:grpSpPr>
        <p:cxnSp>
          <p:nvCxnSpPr>
            <p:cNvPr id="20" name="PA-直接连接符 19"/>
            <p:cNvCxnSpPr/>
            <p:nvPr>
              <p:custDataLst>
                <p:tags r:id="rId35"/>
              </p:custDataLst>
            </p:nvPr>
          </p:nvCxnSpPr>
          <p:spPr>
            <a:xfrm>
              <a:off x="11027754" y="2468811"/>
              <a:ext cx="4392489" cy="0"/>
            </a:xfrm>
            <a:prstGeom prst="line">
              <a:avLst/>
            </a:prstGeom>
            <a:grpFill/>
            <a:ln w="19050">
              <a:solidFill>
                <a:srgbClr val="3F9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PA-椭圆 22"/>
            <p:cNvSpPr/>
            <p:nvPr>
              <p:custDataLst>
                <p:tags r:id="rId36"/>
              </p:custDataLst>
            </p:nvPr>
          </p:nvSpPr>
          <p:spPr>
            <a:xfrm>
              <a:off x="11027755" y="2126774"/>
              <a:ext cx="684076" cy="684076"/>
            </a:xfrm>
            <a:prstGeom prst="ellipse">
              <a:avLst/>
            </a:prstGeom>
            <a:grpFill/>
            <a:ln>
              <a:solidFill>
                <a:srgbClr val="3F9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595" dirty="0">
                  <a:solidFill>
                    <a:schemeClr val="bg1"/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</a:rPr>
                <a:t>3</a:t>
              </a:r>
              <a:endParaRPr lang="en-US" altLang="zh-CN" sz="3595" dirty="0">
                <a:solidFill>
                  <a:schemeClr val="bg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endParaRPr>
            </a:p>
          </p:txBody>
        </p:sp>
      </p:grpSp>
      <p:grpSp>
        <p:nvGrpSpPr>
          <p:cNvPr id="24" name="PA-组合 23"/>
          <p:cNvGrpSpPr/>
          <p:nvPr>
            <p:custDataLst>
              <p:tags r:id="rId37"/>
            </p:custDataLst>
          </p:nvPr>
        </p:nvGrpSpPr>
        <p:grpSpPr>
          <a:xfrm>
            <a:off x="5345823" y="2692919"/>
            <a:ext cx="4917436" cy="683545"/>
            <a:chOff x="11027753" y="2126774"/>
            <a:chExt cx="4922537" cy="684076"/>
          </a:xfrm>
          <a:solidFill>
            <a:srgbClr val="3F913F"/>
          </a:solidFill>
        </p:grpSpPr>
        <p:cxnSp>
          <p:nvCxnSpPr>
            <p:cNvPr id="25" name="PA-直接连接符 24"/>
            <p:cNvCxnSpPr/>
            <p:nvPr>
              <p:custDataLst>
                <p:tags r:id="rId38"/>
              </p:custDataLst>
            </p:nvPr>
          </p:nvCxnSpPr>
          <p:spPr>
            <a:xfrm>
              <a:off x="11027754" y="2468811"/>
              <a:ext cx="4922536" cy="0"/>
            </a:xfrm>
            <a:prstGeom prst="line">
              <a:avLst/>
            </a:prstGeom>
            <a:grpFill/>
            <a:ln w="19050">
              <a:solidFill>
                <a:srgbClr val="3F9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PA-椭圆 37"/>
            <p:cNvSpPr/>
            <p:nvPr>
              <p:custDataLst>
                <p:tags r:id="rId39"/>
              </p:custDataLst>
            </p:nvPr>
          </p:nvSpPr>
          <p:spPr>
            <a:xfrm>
              <a:off x="11027753" y="2126774"/>
              <a:ext cx="684076" cy="684076"/>
            </a:xfrm>
            <a:prstGeom prst="ellipse">
              <a:avLst/>
            </a:prstGeom>
            <a:grpFill/>
            <a:ln>
              <a:solidFill>
                <a:srgbClr val="3F9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595" dirty="0">
                  <a:solidFill>
                    <a:schemeClr val="bg1"/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</a:rPr>
                <a:t>2</a:t>
              </a:r>
              <a:endParaRPr lang="en-US" altLang="zh-CN" sz="3595" dirty="0">
                <a:solidFill>
                  <a:schemeClr val="bg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endParaRPr>
            </a:p>
          </p:txBody>
        </p:sp>
      </p:grpSp>
      <p:sp>
        <p:nvSpPr>
          <p:cNvPr id="39" name="PA-矩形 38"/>
          <p:cNvSpPr/>
          <p:nvPr>
            <p:custDataLst>
              <p:tags r:id="rId40"/>
            </p:custDataLst>
          </p:nvPr>
        </p:nvSpPr>
        <p:spPr>
          <a:xfrm rot="20280000">
            <a:off x="1583267" y="2084493"/>
            <a:ext cx="3072553" cy="2880360"/>
          </a:xfrm>
          <a:prstGeom prst="rect">
            <a:avLst/>
          </a:prstGeom>
          <a:noFill/>
          <a:ln>
            <a:solidFill>
              <a:srgbClr val="3F91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</a:endParaRPr>
          </a:p>
        </p:txBody>
      </p:sp>
      <p:sp>
        <p:nvSpPr>
          <p:cNvPr id="40" name="PA-矩形 39"/>
          <p:cNvSpPr/>
          <p:nvPr>
            <p:custDataLst>
              <p:tags r:id="rId41"/>
            </p:custDataLst>
          </p:nvPr>
        </p:nvSpPr>
        <p:spPr>
          <a:xfrm>
            <a:off x="1667933" y="1988820"/>
            <a:ext cx="3072553" cy="2880360"/>
          </a:xfrm>
          <a:prstGeom prst="rect">
            <a:avLst/>
          </a:prstGeom>
          <a:noFill/>
          <a:ln>
            <a:solidFill>
              <a:srgbClr val="3F91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</a:endParaRPr>
          </a:p>
        </p:txBody>
      </p:sp>
      <p:grpSp>
        <p:nvGrpSpPr>
          <p:cNvPr id="43" name="PA-组合 12"/>
          <p:cNvGrpSpPr/>
          <p:nvPr>
            <p:custDataLst>
              <p:tags r:id="rId42"/>
            </p:custDataLst>
          </p:nvPr>
        </p:nvGrpSpPr>
        <p:grpSpPr>
          <a:xfrm>
            <a:off x="5345820" y="5584554"/>
            <a:ext cx="4881637" cy="683545"/>
            <a:chOff x="11027754" y="2126774"/>
            <a:chExt cx="4886702" cy="684076"/>
          </a:xfrm>
          <a:solidFill>
            <a:srgbClr val="3F913F"/>
          </a:solidFill>
        </p:grpSpPr>
        <p:cxnSp>
          <p:nvCxnSpPr>
            <p:cNvPr id="44" name="PA-直接连接符 13"/>
            <p:cNvCxnSpPr/>
            <p:nvPr>
              <p:custDataLst>
                <p:tags r:id="rId43"/>
              </p:custDataLst>
            </p:nvPr>
          </p:nvCxnSpPr>
          <p:spPr>
            <a:xfrm>
              <a:off x="11027754" y="2468811"/>
              <a:ext cx="4886702" cy="0"/>
            </a:xfrm>
            <a:prstGeom prst="line">
              <a:avLst/>
            </a:prstGeom>
            <a:grpFill/>
            <a:ln w="19050">
              <a:solidFill>
                <a:srgbClr val="3F9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" name="PA-椭圆 14"/>
            <p:cNvSpPr/>
            <p:nvPr>
              <p:custDataLst>
                <p:tags r:id="rId44"/>
              </p:custDataLst>
            </p:nvPr>
          </p:nvSpPr>
          <p:spPr>
            <a:xfrm>
              <a:off x="11027755" y="2126774"/>
              <a:ext cx="684076" cy="684076"/>
            </a:xfrm>
            <a:prstGeom prst="ellipse">
              <a:avLst/>
            </a:prstGeom>
            <a:grpFill/>
            <a:ln>
              <a:solidFill>
                <a:srgbClr val="3F9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595" dirty="0">
                  <a:solidFill>
                    <a:schemeClr val="bg1"/>
                  </a:solidFill>
                  <a:latin typeface="站酷小薇LOGO体" panose="02010600010101010101" charset="-122"/>
                  <a:ea typeface="站酷小薇LOGO体" panose="02010600010101010101" charset="-122"/>
                  <a:cs typeface="站酷小薇LOGO体" panose="02010600010101010101" charset="-122"/>
                </a:rPr>
                <a:t>5</a:t>
              </a:r>
              <a:endParaRPr lang="en-US" altLang="zh-CN" sz="3595" dirty="0">
                <a:solidFill>
                  <a:schemeClr val="bg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endParaRPr>
            </a:p>
          </p:txBody>
        </p:sp>
      </p:grpSp>
      <p:sp>
        <p:nvSpPr>
          <p:cNvPr id="46" name="PA-文本框 106"/>
          <p:cNvSpPr txBox="1"/>
          <p:nvPr>
            <p:custDataLst>
              <p:tags r:id="rId45"/>
            </p:custDataLst>
          </p:nvPr>
        </p:nvSpPr>
        <p:spPr>
          <a:xfrm>
            <a:off x="6292002" y="5188859"/>
            <a:ext cx="4320632" cy="581025"/>
          </a:xfrm>
          <a:prstGeom prst="rect">
            <a:avLst/>
          </a:prstGeom>
          <a:noFill/>
        </p:spPr>
        <p:txBody>
          <a:bodyPr wrap="square" lIns="91345" tIns="45670" rIns="91345" bIns="45670">
            <a:spAutoFit/>
          </a:bodyPr>
          <a:p>
            <a:pPr>
              <a:lnSpc>
                <a:spcPct val="133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  <a:sym typeface="微软雅黑" panose="020B0503020204020204" pitchFamily="34" charset="-122"/>
              </a:rPr>
              <a:t>五、工作要求</a:t>
            </a:r>
            <a:endParaRPr lang="zh-CN" altLang="en-US" sz="2400" b="1" dirty="0">
              <a:solidFill>
                <a:schemeClr val="tx1"/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1" grpId="0"/>
      <p:bldP spid="22" grpId="0"/>
      <p:bldP spid="2" grpId="0"/>
      <p:bldP spid="3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A-文本框 76"/>
          <p:cNvSpPr txBox="1"/>
          <p:nvPr>
            <p:custDataLst>
              <p:tags r:id="rId1"/>
            </p:custDataLst>
          </p:nvPr>
        </p:nvSpPr>
        <p:spPr>
          <a:xfrm>
            <a:off x="3316605" y="2435225"/>
            <a:ext cx="5783580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865" b="1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rPr>
              <a:t>一、行动目标</a:t>
            </a:r>
            <a:endParaRPr lang="zh-CN" altLang="en-US" sz="5865" b="1" dirty="0">
              <a:solidFill>
                <a:schemeClr val="tx1"/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</a:endParaRPr>
          </a:p>
        </p:txBody>
      </p:sp>
      <p:grpSp>
        <p:nvGrpSpPr>
          <p:cNvPr id="8" name="PA-组合 7"/>
          <p:cNvGrpSpPr/>
          <p:nvPr>
            <p:custDataLst>
              <p:tags r:id="rId2"/>
            </p:custDataLst>
          </p:nvPr>
        </p:nvGrpSpPr>
        <p:grpSpPr>
          <a:xfrm>
            <a:off x="-74295" y="4998085"/>
            <a:ext cx="12353925" cy="1775460"/>
            <a:chOff x="0" y="7821"/>
            <a:chExt cx="19455" cy="2796"/>
          </a:xfrm>
        </p:grpSpPr>
        <p:pic>
          <p:nvPicPr>
            <p:cNvPr id="6" name="PA-图片 5" descr="矢量智能对象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>
              <a:off x="0" y="7821"/>
              <a:ext cx="9980" cy="2796"/>
            </a:xfrm>
            <a:prstGeom prst="rect">
              <a:avLst/>
            </a:prstGeom>
          </p:spPr>
        </p:pic>
        <p:pic>
          <p:nvPicPr>
            <p:cNvPr id="7" name="PA-图片 6" descr="矢量智能对象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 flipH="1">
              <a:off x="9475" y="7821"/>
              <a:ext cx="9980" cy="27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A-文本框 76"/>
          <p:cNvSpPr txBox="1"/>
          <p:nvPr>
            <p:custDataLst>
              <p:tags r:id="rId1"/>
            </p:custDataLst>
          </p:nvPr>
        </p:nvSpPr>
        <p:spPr>
          <a:xfrm>
            <a:off x="2247900" y="1285875"/>
            <a:ext cx="79381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</a:rPr>
              <a:t>坚持问题导向，聚焦群众最关心、最现实、最急迫的村庄环境卫生难题，实行目标责任管理，将创建任务逐级逐项分解，倒排时间抓进度，强化督导求实效，集中时间和力量，加大工作力度，在2024年3月12日至2024年4月10日期间开展西烟镇环境卫生攻坚行动，营造干净整洁的镇域人居环境，助力卫生县创建。</a:t>
            </a:r>
            <a:endParaRPr lang="zh-CN" altLang="en-US" sz="24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grpSp>
        <p:nvGrpSpPr>
          <p:cNvPr id="8" name="PA-组合 7"/>
          <p:cNvGrpSpPr/>
          <p:nvPr>
            <p:custDataLst>
              <p:tags r:id="rId2"/>
            </p:custDataLst>
          </p:nvPr>
        </p:nvGrpSpPr>
        <p:grpSpPr>
          <a:xfrm>
            <a:off x="-74295" y="4998085"/>
            <a:ext cx="12353925" cy="1775460"/>
            <a:chOff x="0" y="7821"/>
            <a:chExt cx="19455" cy="2796"/>
          </a:xfrm>
        </p:grpSpPr>
        <p:pic>
          <p:nvPicPr>
            <p:cNvPr id="6" name="PA-图片 5" descr="矢量智能对象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>
              <a:off x="0" y="7821"/>
              <a:ext cx="9980" cy="2796"/>
            </a:xfrm>
            <a:prstGeom prst="rect">
              <a:avLst/>
            </a:prstGeom>
          </p:spPr>
        </p:pic>
        <p:pic>
          <p:nvPicPr>
            <p:cNvPr id="7" name="PA-图片 6" descr="矢量智能对象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 flipH="1">
              <a:off x="9475" y="7821"/>
              <a:ext cx="9980" cy="27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A-文本框 76"/>
          <p:cNvSpPr txBox="1"/>
          <p:nvPr>
            <p:custDataLst>
              <p:tags r:id="rId1"/>
            </p:custDataLst>
          </p:nvPr>
        </p:nvSpPr>
        <p:spPr>
          <a:xfrm>
            <a:off x="3316605" y="2435225"/>
            <a:ext cx="5783580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865" b="1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rPr>
              <a:t>二、组织领导</a:t>
            </a:r>
            <a:endParaRPr lang="zh-CN" altLang="en-US" sz="5865" b="1" dirty="0">
              <a:solidFill>
                <a:schemeClr val="tx1"/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</a:endParaRPr>
          </a:p>
        </p:txBody>
      </p:sp>
      <p:grpSp>
        <p:nvGrpSpPr>
          <p:cNvPr id="8" name="PA-组合 7"/>
          <p:cNvGrpSpPr/>
          <p:nvPr>
            <p:custDataLst>
              <p:tags r:id="rId2"/>
            </p:custDataLst>
          </p:nvPr>
        </p:nvGrpSpPr>
        <p:grpSpPr>
          <a:xfrm>
            <a:off x="-74295" y="4998085"/>
            <a:ext cx="12353925" cy="1775460"/>
            <a:chOff x="0" y="7821"/>
            <a:chExt cx="19455" cy="2796"/>
          </a:xfrm>
        </p:grpSpPr>
        <p:pic>
          <p:nvPicPr>
            <p:cNvPr id="6" name="PA-图片 5" descr="矢量智能对象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>
              <a:off x="0" y="7821"/>
              <a:ext cx="9980" cy="2796"/>
            </a:xfrm>
            <a:prstGeom prst="rect">
              <a:avLst/>
            </a:prstGeom>
          </p:spPr>
        </p:pic>
        <p:pic>
          <p:nvPicPr>
            <p:cNvPr id="7" name="PA-图片 6" descr="矢量智能对象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 flipH="1">
              <a:off x="9475" y="7821"/>
              <a:ext cx="9980" cy="27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A-文本框 76"/>
          <p:cNvSpPr txBox="1"/>
          <p:nvPr>
            <p:custDataLst>
              <p:tags r:id="rId1"/>
            </p:custDataLst>
          </p:nvPr>
        </p:nvSpPr>
        <p:spPr>
          <a:xfrm>
            <a:off x="1708785" y="1146175"/>
            <a:ext cx="88950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</a:rPr>
              <a:t>为保障西烟镇环境卫生攻坚行动有序开展，着力改善人居环境，加大组织领导力度，经镇政府研究决定，成立环境卫生攻坚行动领导组，下设8个片区攻坚小组、2个专项整治小组和1个专项督导工作小组，通过分片包干，扎实推进各项工作。领导组下设办公室，办公室设在镇政府一楼党政综合办公室，办公室主任由武诗琪同志担任。负责日常工作信息统计等日常工作。</a:t>
            </a:r>
            <a:endParaRPr lang="zh-CN" altLang="en-US" sz="24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grpSp>
        <p:nvGrpSpPr>
          <p:cNvPr id="8" name="PA-组合 7"/>
          <p:cNvGrpSpPr/>
          <p:nvPr>
            <p:custDataLst>
              <p:tags r:id="rId2"/>
            </p:custDataLst>
          </p:nvPr>
        </p:nvGrpSpPr>
        <p:grpSpPr>
          <a:xfrm>
            <a:off x="-74295" y="4998085"/>
            <a:ext cx="12353925" cy="1775460"/>
            <a:chOff x="0" y="7821"/>
            <a:chExt cx="19455" cy="2796"/>
          </a:xfrm>
        </p:grpSpPr>
        <p:pic>
          <p:nvPicPr>
            <p:cNvPr id="6" name="PA-图片 5" descr="矢量智能对象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>
              <a:off x="0" y="7821"/>
              <a:ext cx="9980" cy="2796"/>
            </a:xfrm>
            <a:prstGeom prst="rect">
              <a:avLst/>
            </a:prstGeom>
          </p:spPr>
        </p:pic>
        <p:pic>
          <p:nvPicPr>
            <p:cNvPr id="7" name="PA-图片 6" descr="矢量智能对象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 flipH="1">
              <a:off x="9475" y="7821"/>
              <a:ext cx="9980" cy="27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A-文本框 76"/>
          <p:cNvSpPr txBox="1"/>
          <p:nvPr>
            <p:custDataLst>
              <p:tags r:id="rId1"/>
            </p:custDataLst>
          </p:nvPr>
        </p:nvSpPr>
        <p:spPr>
          <a:xfrm>
            <a:off x="2259965" y="347980"/>
            <a:ext cx="3403600" cy="55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+mn-ea"/>
              </a:rPr>
              <a:t>组  长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：李忠勇（西烟镇党委书记）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罗鹏飞（西烟镇党委副书记、镇长）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+mn-ea"/>
              </a:rPr>
              <a:t>南社片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攻坚小组：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组  长：尚凤鸣（西烟镇党委副书记）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成  员：包村干部、村官、村主干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+mn-ea"/>
              </a:rPr>
              <a:t>王甫庄片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攻坚小组：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组  长：赵志岗（人大主席）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成  员：包村干部、村官、村主干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+mn-ea"/>
              </a:rPr>
              <a:t>南头片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攻坚小组：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组  长：刘杰锋（主任科员）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成  员：包村干部、村官、村主干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+mn-ea"/>
              </a:rPr>
              <a:t>上文片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攻坚小组：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组  长：赵建生（西烟镇武装部长）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成  员：包村干部、村官、村主干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+mn-ea"/>
              </a:rPr>
              <a:t>脉坡片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攻坚小组：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组  长：闫晓燕（退役军人事务站站长）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成  员：包村干部、村官、村主干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2" name="PA-文本框 76"/>
          <p:cNvSpPr txBox="1"/>
          <p:nvPr>
            <p:custDataLst>
              <p:tags r:id="rId2"/>
            </p:custDataLst>
          </p:nvPr>
        </p:nvSpPr>
        <p:spPr>
          <a:xfrm>
            <a:off x="6100445" y="347980"/>
            <a:ext cx="5038090" cy="6231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+mn-ea"/>
              </a:rPr>
              <a:t>青龙坡片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攻坚小组：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组  长：韩璐遥（副镇长）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成  员：包村干部、村官、村主干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+mn-ea"/>
              </a:rPr>
              <a:t>侯党片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攻坚小组：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组  长：王武灵（人大副主席）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成  员：包村干部、村官、村主干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+mn-ea"/>
              </a:rPr>
              <a:t>岭南片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攻坚小组：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组  长：刘  昊（副镇长）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成  员：包村干部、村官、村主干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+mn-ea"/>
              </a:rPr>
              <a:t>镇区大街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专项整治小组：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组长：赵志岗（人大主席）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副组长：杜海东、刘昊、赵建生、闫晓燕、邢文艳、李宁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成员：东、西、南、北四村包村干部、村官、村主干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+mn-ea"/>
              </a:rPr>
              <a:t>河道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专项治理整治小组：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组长：王武林（人大副主席）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成员：李建伟、孙娇、河道涉及各村村主干、各分段河长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  <a:cs typeface="+mn-ea"/>
              </a:rPr>
              <a:t>专项督导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工作小组：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组  长：郑俊红（纪委书记）、张全（副镇长）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+mn-ea"/>
              </a:rPr>
              <a:t>成  员：郑晓娟</a:t>
            </a:r>
            <a:endParaRPr lang="zh-CN" altLang="en-US" sz="1400" dirty="0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A-文本框 76"/>
          <p:cNvSpPr txBox="1"/>
          <p:nvPr>
            <p:custDataLst>
              <p:tags r:id="rId1"/>
            </p:custDataLst>
          </p:nvPr>
        </p:nvSpPr>
        <p:spPr>
          <a:xfrm>
            <a:off x="1346200" y="848995"/>
            <a:ext cx="93510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</a:rPr>
              <a:t>工作职责：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cs typeface="+mn-ea"/>
              </a:rPr>
              <a:t>8个片区创建工作小组全权负责辖区内各项环境卫生整治工作；镇区大街整治工作小组负责镇区主街道环境卫生清理、沿街商铺经营行为规范、占道经营、乱摆乱放、乱搭乱建等违法行为整治、街面违章停车管理等各项工作；河道专项治理整治工作小组负责协调、处理、督导涉及各村的河道清淤、积存垃圾清理、黑臭水体处置等各项工作；专项督导工作小组负责行动期间各小组工作情况的监督检查，对懒政怠政行为进行处罚，对工作落实不力、整治效果不明显的村进行追责问责。</a:t>
            </a:r>
            <a:endParaRPr lang="zh-CN" altLang="en-US" sz="24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grpSp>
        <p:nvGrpSpPr>
          <p:cNvPr id="8" name="PA-组合 7"/>
          <p:cNvGrpSpPr/>
          <p:nvPr>
            <p:custDataLst>
              <p:tags r:id="rId2"/>
            </p:custDataLst>
          </p:nvPr>
        </p:nvGrpSpPr>
        <p:grpSpPr>
          <a:xfrm>
            <a:off x="-74295" y="4998085"/>
            <a:ext cx="12353925" cy="1775460"/>
            <a:chOff x="0" y="7821"/>
            <a:chExt cx="19455" cy="2796"/>
          </a:xfrm>
        </p:grpSpPr>
        <p:pic>
          <p:nvPicPr>
            <p:cNvPr id="6" name="PA-图片 5" descr="矢量智能对象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>
              <a:off x="0" y="7821"/>
              <a:ext cx="9980" cy="2796"/>
            </a:xfrm>
            <a:prstGeom prst="rect">
              <a:avLst/>
            </a:prstGeom>
          </p:spPr>
        </p:pic>
        <p:pic>
          <p:nvPicPr>
            <p:cNvPr id="7" name="PA-图片 6" descr="矢量智能对象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 flipH="1">
              <a:off x="9475" y="7821"/>
              <a:ext cx="9980" cy="27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A-文本框 76"/>
          <p:cNvSpPr txBox="1"/>
          <p:nvPr>
            <p:custDataLst>
              <p:tags r:id="rId1"/>
            </p:custDataLst>
          </p:nvPr>
        </p:nvSpPr>
        <p:spPr>
          <a:xfrm>
            <a:off x="3316605" y="2435225"/>
            <a:ext cx="5783580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865" b="1" dirty="0">
                <a:solidFill>
                  <a:schemeClr val="tx1"/>
                </a:solidFill>
                <a:latin typeface="站酷小薇LOGO体" panose="02010600010101010101" charset="-122"/>
                <a:ea typeface="站酷小薇LOGO体" panose="02010600010101010101" charset="-122"/>
                <a:cs typeface="站酷小薇LOGO体" panose="02010600010101010101" charset="-122"/>
              </a:rPr>
              <a:t>三、行动内容</a:t>
            </a:r>
            <a:endParaRPr lang="zh-CN" altLang="en-US" sz="5865" b="1" dirty="0">
              <a:solidFill>
                <a:schemeClr val="tx1"/>
              </a:solidFill>
              <a:latin typeface="站酷小薇LOGO体" panose="02010600010101010101" charset="-122"/>
              <a:ea typeface="站酷小薇LOGO体" panose="02010600010101010101" charset="-122"/>
              <a:cs typeface="站酷小薇LOGO体" panose="02010600010101010101" charset="-122"/>
            </a:endParaRPr>
          </a:p>
        </p:txBody>
      </p:sp>
      <p:grpSp>
        <p:nvGrpSpPr>
          <p:cNvPr id="8" name="PA-组合 7"/>
          <p:cNvGrpSpPr/>
          <p:nvPr>
            <p:custDataLst>
              <p:tags r:id="rId2"/>
            </p:custDataLst>
          </p:nvPr>
        </p:nvGrpSpPr>
        <p:grpSpPr>
          <a:xfrm>
            <a:off x="-74295" y="4998085"/>
            <a:ext cx="12353925" cy="1775460"/>
            <a:chOff x="0" y="7821"/>
            <a:chExt cx="19455" cy="2796"/>
          </a:xfrm>
        </p:grpSpPr>
        <p:pic>
          <p:nvPicPr>
            <p:cNvPr id="6" name="PA-图片 5" descr="矢量智能对象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>
              <a:off x="0" y="7821"/>
              <a:ext cx="9980" cy="2796"/>
            </a:xfrm>
            <a:prstGeom prst="rect">
              <a:avLst/>
            </a:prstGeom>
          </p:spPr>
        </p:pic>
        <p:pic>
          <p:nvPicPr>
            <p:cNvPr id="7" name="PA-图片 6" descr="矢量智能对象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rcRect l="4811" t="41806" r="2326" b="40543"/>
            <a:stretch>
              <a:fillRect/>
            </a:stretch>
          </p:blipFill>
          <p:spPr>
            <a:xfrm flipH="1">
              <a:off x="9475" y="7821"/>
              <a:ext cx="9980" cy="27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PA" val="v5.2.9"/>
</p:tagLst>
</file>

<file path=ppt/tags/tag101.xml><?xml version="1.0" encoding="utf-8"?>
<p:tagLst xmlns:p="http://schemas.openxmlformats.org/presentationml/2006/main">
  <p:tag name="PA" val="v5.2.9"/>
</p:tagLst>
</file>

<file path=ppt/tags/tag102.xml><?xml version="1.0" encoding="utf-8"?>
<p:tagLst xmlns:p="http://schemas.openxmlformats.org/presentationml/2006/main">
  <p:tag name="PA" val="v5.2.9"/>
</p:tagLst>
</file>

<file path=ppt/tags/tag103.xml><?xml version="1.0" encoding="utf-8"?>
<p:tagLst xmlns:p="http://schemas.openxmlformats.org/presentationml/2006/main">
  <p:tag name="PA" val="v5.2.9"/>
</p:tagLst>
</file>

<file path=ppt/tags/tag104.xml><?xml version="1.0" encoding="utf-8"?>
<p:tagLst xmlns:p="http://schemas.openxmlformats.org/presentationml/2006/main">
  <p:tag name="PA" val="v5.2.9"/>
</p:tagLst>
</file>

<file path=ppt/tags/tag105.xml><?xml version="1.0" encoding="utf-8"?>
<p:tagLst xmlns:p="http://schemas.openxmlformats.org/presentationml/2006/main">
  <p:tag name="PA" val="v5.2.9"/>
</p:tagLst>
</file>

<file path=ppt/tags/tag106.xml><?xml version="1.0" encoding="utf-8"?>
<p:tagLst xmlns:p="http://schemas.openxmlformats.org/presentationml/2006/main">
  <p:tag name="PA" val="v5.2.9"/>
</p:tagLst>
</file>

<file path=ppt/tags/tag107.xml><?xml version="1.0" encoding="utf-8"?>
<p:tagLst xmlns:p="http://schemas.openxmlformats.org/presentationml/2006/main">
  <p:tag name="PA" val="v5.2.9"/>
</p:tagLst>
</file>

<file path=ppt/tags/tag108.xml><?xml version="1.0" encoding="utf-8"?>
<p:tagLst xmlns:p="http://schemas.openxmlformats.org/presentationml/2006/main">
  <p:tag name="PA" val="v5.2.9"/>
</p:tagLst>
</file>

<file path=ppt/tags/tag109.xml><?xml version="1.0" encoding="utf-8"?>
<p:tagLst xmlns:p="http://schemas.openxmlformats.org/presentationml/2006/main">
  <p:tag name="PA" val="v5.2.9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PA" val="v5.2.9"/>
</p:tagLst>
</file>

<file path=ppt/tags/tag111.xml><?xml version="1.0" encoding="utf-8"?>
<p:tagLst xmlns:p="http://schemas.openxmlformats.org/presentationml/2006/main">
  <p:tag name="PA" val="v5.2.9"/>
</p:tagLst>
</file>

<file path=ppt/tags/tag112.xml><?xml version="1.0" encoding="utf-8"?>
<p:tagLst xmlns:p="http://schemas.openxmlformats.org/presentationml/2006/main">
  <p:tag name="PA" val="v5.2.9"/>
</p:tagLst>
</file>

<file path=ppt/tags/tag113.xml><?xml version="1.0" encoding="utf-8"?>
<p:tagLst xmlns:p="http://schemas.openxmlformats.org/presentationml/2006/main">
  <p:tag name="PA" val="v5.2.9"/>
</p:tagLst>
</file>

<file path=ppt/tags/tag114.xml><?xml version="1.0" encoding="utf-8"?>
<p:tagLst xmlns:p="http://schemas.openxmlformats.org/presentationml/2006/main">
  <p:tag name="PA" val="v5.2.9"/>
</p:tagLst>
</file>

<file path=ppt/tags/tag115.xml><?xml version="1.0" encoding="utf-8"?>
<p:tagLst xmlns:p="http://schemas.openxmlformats.org/presentationml/2006/main">
  <p:tag name="PA" val="v5.2.9"/>
</p:tagLst>
</file>

<file path=ppt/tags/tag116.xml><?xml version="1.0" encoding="utf-8"?>
<p:tagLst xmlns:p="http://schemas.openxmlformats.org/presentationml/2006/main">
  <p:tag name="PA" val="v5.2.9"/>
</p:tagLst>
</file>

<file path=ppt/tags/tag117.xml><?xml version="1.0" encoding="utf-8"?>
<p:tagLst xmlns:p="http://schemas.openxmlformats.org/presentationml/2006/main">
  <p:tag name="PA" val="v5.2.9"/>
</p:tagLst>
</file>

<file path=ppt/tags/tag118.xml><?xml version="1.0" encoding="utf-8"?>
<p:tagLst xmlns:p="http://schemas.openxmlformats.org/presentationml/2006/main">
  <p:tag name="PA" val="v5.2.9"/>
</p:tagLst>
</file>

<file path=ppt/tags/tag119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PA" val="v5.2.9"/>
</p:tagLst>
</file>

<file path=ppt/tags/tag121.xml><?xml version="1.0" encoding="utf-8"?>
<p:tagLst xmlns:p="http://schemas.openxmlformats.org/presentationml/2006/main">
  <p:tag name="PA" val="v5.2.9"/>
</p:tagLst>
</file>

<file path=ppt/tags/tag122.xml><?xml version="1.0" encoding="utf-8"?>
<p:tagLst xmlns:p="http://schemas.openxmlformats.org/presentationml/2006/main">
  <p:tag name="PA" val="v5.2.9"/>
</p:tagLst>
</file>

<file path=ppt/tags/tag123.xml><?xml version="1.0" encoding="utf-8"?>
<p:tagLst xmlns:p="http://schemas.openxmlformats.org/presentationml/2006/main">
  <p:tag name="PA" val="v5.2.9"/>
</p:tagLst>
</file>

<file path=ppt/tags/tag124.xml><?xml version="1.0" encoding="utf-8"?>
<p:tagLst xmlns:p="http://schemas.openxmlformats.org/presentationml/2006/main">
  <p:tag name="PA" val="v5.2.9"/>
</p:tagLst>
</file>

<file path=ppt/tags/tag125.xml><?xml version="1.0" encoding="utf-8"?>
<p:tagLst xmlns:p="http://schemas.openxmlformats.org/presentationml/2006/main">
  <p:tag name="PA" val="v5.2.9"/>
</p:tagLst>
</file>

<file path=ppt/tags/tag126.xml><?xml version="1.0" encoding="utf-8"?>
<p:tagLst xmlns:p="http://schemas.openxmlformats.org/presentationml/2006/main">
  <p:tag name="PA" val="v5.2.9"/>
</p:tagLst>
</file>

<file path=ppt/tags/tag127.xml><?xml version="1.0" encoding="utf-8"?>
<p:tagLst xmlns:p="http://schemas.openxmlformats.org/presentationml/2006/main">
  <p:tag name="PA" val="v5.2.9"/>
</p:tagLst>
</file>

<file path=ppt/tags/tag128.xml><?xml version="1.0" encoding="utf-8"?>
<p:tagLst xmlns:p="http://schemas.openxmlformats.org/presentationml/2006/main">
  <p:tag name="PA" val="v5.2.9"/>
</p:tagLst>
</file>

<file path=ppt/tags/tag129.xml><?xml version="1.0" encoding="utf-8"?>
<p:tagLst xmlns:p="http://schemas.openxmlformats.org/presentationml/2006/main">
  <p:tag name="PA" val="v5.2.9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PA" val="v5.2.9"/>
</p:tagLst>
</file>

<file path=ppt/tags/tag131.xml><?xml version="1.0" encoding="utf-8"?>
<p:tagLst xmlns:p="http://schemas.openxmlformats.org/presentationml/2006/main">
  <p:tag name="PA" val="v5.2.9"/>
</p:tagLst>
</file>

<file path=ppt/tags/tag132.xml><?xml version="1.0" encoding="utf-8"?>
<p:tagLst xmlns:p="http://schemas.openxmlformats.org/presentationml/2006/main">
  <p:tag name="PA" val="v5.2.9"/>
</p:tagLst>
</file>

<file path=ppt/tags/tag133.xml><?xml version="1.0" encoding="utf-8"?>
<p:tagLst xmlns:p="http://schemas.openxmlformats.org/presentationml/2006/main">
  <p:tag name="PA" val="v5.2.9"/>
</p:tagLst>
</file>

<file path=ppt/tags/tag134.xml><?xml version="1.0" encoding="utf-8"?>
<p:tagLst xmlns:p="http://schemas.openxmlformats.org/presentationml/2006/main">
  <p:tag name="PA" val="v5.2.9"/>
</p:tagLst>
</file>

<file path=ppt/tags/tag135.xml><?xml version="1.0" encoding="utf-8"?>
<p:tagLst xmlns:p="http://schemas.openxmlformats.org/presentationml/2006/main">
  <p:tag name="PA" val="v5.2.9"/>
</p:tagLst>
</file>

<file path=ppt/tags/tag136.xml><?xml version="1.0" encoding="utf-8"?>
<p:tagLst xmlns:p="http://schemas.openxmlformats.org/presentationml/2006/main">
  <p:tag name="PA" val="v5.2.9"/>
</p:tagLst>
</file>

<file path=ppt/tags/tag137.xml><?xml version="1.0" encoding="utf-8"?>
<p:tagLst xmlns:p="http://schemas.openxmlformats.org/presentationml/2006/main">
  <p:tag name="PA" val="v5.2.9"/>
</p:tagLst>
</file>

<file path=ppt/tags/tag138.xml><?xml version="1.0" encoding="utf-8"?>
<p:tagLst xmlns:p="http://schemas.openxmlformats.org/presentationml/2006/main">
  <p:tag name="PA" val="v5.2.9"/>
</p:tagLst>
</file>

<file path=ppt/tags/tag139.xml><?xml version="1.0" encoding="utf-8"?>
<p:tagLst xmlns:p="http://schemas.openxmlformats.org/presentationml/2006/main">
  <p:tag name="PA" val="v5.2.9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PA" val="v5.2.9"/>
</p:tagLst>
</file>

<file path=ppt/tags/tag141.xml><?xml version="1.0" encoding="utf-8"?>
<p:tagLst xmlns:p="http://schemas.openxmlformats.org/presentationml/2006/main">
  <p:tag name="PA" val="v5.2.9"/>
</p:tagLst>
</file>

<file path=ppt/tags/tag142.xml><?xml version="1.0" encoding="utf-8"?>
<p:tagLst xmlns:p="http://schemas.openxmlformats.org/presentationml/2006/main">
  <p:tag name="PA" val="v5.2.9"/>
</p:tagLst>
</file>

<file path=ppt/tags/tag143.xml><?xml version="1.0" encoding="utf-8"?>
<p:tagLst xmlns:p="http://schemas.openxmlformats.org/presentationml/2006/main">
  <p:tag name="PA" val="v5.2.9"/>
</p:tagLst>
</file>

<file path=ppt/tags/tag144.xml><?xml version="1.0" encoding="utf-8"?>
<p:tagLst xmlns:p="http://schemas.openxmlformats.org/presentationml/2006/main">
  <p:tag name="PA" val="v5.2.9"/>
</p:tagLst>
</file>

<file path=ppt/tags/tag145.xml><?xml version="1.0" encoding="utf-8"?>
<p:tagLst xmlns:p="http://schemas.openxmlformats.org/presentationml/2006/main">
  <p:tag name="PA" val="v5.2.9"/>
</p:tagLst>
</file>

<file path=ppt/tags/tag146.xml><?xml version="1.0" encoding="utf-8"?>
<p:tagLst xmlns:p="http://schemas.openxmlformats.org/presentationml/2006/main">
  <p:tag name="PA" val="v5.2.9"/>
</p:tagLst>
</file>

<file path=ppt/tags/tag147.xml><?xml version="1.0" encoding="utf-8"?>
<p:tagLst xmlns:p="http://schemas.openxmlformats.org/presentationml/2006/main">
  <p:tag name="PA" val="v5.2.9"/>
</p:tagLst>
</file>

<file path=ppt/tags/tag148.xml><?xml version="1.0" encoding="utf-8"?>
<p:tagLst xmlns:p="http://schemas.openxmlformats.org/presentationml/2006/main">
  <p:tag name="PA" val="v5.2.9"/>
</p:tagLst>
</file>

<file path=ppt/tags/tag149.xml><?xml version="1.0" encoding="utf-8"?>
<p:tagLst xmlns:p="http://schemas.openxmlformats.org/presentationml/2006/main">
  <p:tag name="PA" val="v5.2.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PA" val="v5.2.9"/>
</p:tagLst>
</file>

<file path=ppt/tags/tag151.xml><?xml version="1.0" encoding="utf-8"?>
<p:tagLst xmlns:p="http://schemas.openxmlformats.org/presentationml/2006/main">
  <p:tag name="PA" val="v5.2.9"/>
</p:tagLst>
</file>

<file path=ppt/tags/tag152.xml><?xml version="1.0" encoding="utf-8"?>
<p:tagLst xmlns:p="http://schemas.openxmlformats.org/presentationml/2006/main">
  <p:tag name="PA" val="v5.2.9"/>
</p:tagLst>
</file>

<file path=ppt/tags/tag153.xml><?xml version="1.0" encoding="utf-8"?>
<p:tagLst xmlns:p="http://schemas.openxmlformats.org/presentationml/2006/main">
  <p:tag name="PA" val="v5.2.9"/>
</p:tagLst>
</file>

<file path=ppt/tags/tag154.xml><?xml version="1.0" encoding="utf-8"?>
<p:tagLst xmlns:p="http://schemas.openxmlformats.org/presentationml/2006/main">
  <p:tag name="PA" val="v5.2.9"/>
</p:tagLst>
</file>

<file path=ppt/tags/tag155.xml><?xml version="1.0" encoding="utf-8"?>
<p:tagLst xmlns:p="http://schemas.openxmlformats.org/presentationml/2006/main">
  <p:tag name="PA" val="v5.2.9"/>
</p:tagLst>
</file>

<file path=ppt/tags/tag156.xml><?xml version="1.0" encoding="utf-8"?>
<p:tagLst xmlns:p="http://schemas.openxmlformats.org/presentationml/2006/main">
  <p:tag name="PA" val="v5.2.9"/>
</p:tagLst>
</file>

<file path=ppt/tags/tag157.xml><?xml version="1.0" encoding="utf-8"?>
<p:tagLst xmlns:p="http://schemas.openxmlformats.org/presentationml/2006/main">
  <p:tag name="PA" val="v5.2.9"/>
</p:tagLst>
</file>

<file path=ppt/tags/tag158.xml><?xml version="1.0" encoding="utf-8"?>
<p:tagLst xmlns:p="http://schemas.openxmlformats.org/presentationml/2006/main">
  <p:tag name="PA" val="v5.2.9"/>
</p:tagLst>
</file>

<file path=ppt/tags/tag159.xml><?xml version="1.0" encoding="utf-8"?>
<p:tagLst xmlns:p="http://schemas.openxmlformats.org/presentationml/2006/main">
  <p:tag name="PA" val="v5.2.9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PA" val="v5.2.9"/>
</p:tagLst>
</file>

<file path=ppt/tags/tag161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62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63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64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65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66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67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68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69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71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72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73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74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75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76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77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78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79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81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82.xml><?xml version="1.0" encoding="utf-8"?>
<p:tagLst xmlns:p="http://schemas.openxmlformats.org/presentationml/2006/main">
  <p:tag name="PA" val="v5.2.9"/>
</p:tagLst>
</file>

<file path=ppt/tags/tag183.xml><?xml version="1.0" encoding="utf-8"?>
<p:tagLst xmlns:p="http://schemas.openxmlformats.org/presentationml/2006/main">
  <p:tag name="PA" val="v5.2.9"/>
</p:tagLst>
</file>

<file path=ppt/tags/tag184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85.xml><?xml version="1.0" encoding="utf-8"?>
<p:tagLst xmlns:p="http://schemas.openxmlformats.org/presentationml/2006/main">
  <p:tag name="PA" val="v5.2.9"/>
  <p:tag name="KSO_WM_DIAGRAM_VIRTUALLY_FRAME" val="{&quot;height&quot;:351.65204724409455,&quot;left&quot;:64.16669291338583,&quot;top&quot;:116.83700787401571,&quot;width&quot;:816.5077952755904}"/>
</p:tagLst>
</file>

<file path=ppt/tags/tag186.xml><?xml version="1.0" encoding="utf-8"?>
<p:tagLst xmlns:p="http://schemas.openxmlformats.org/presentationml/2006/main">
  <p:tag name="commondata" val="eyJjb3VudCI6NCwiaGRpZCI6IjQ4NWUzYjI5NTMwYjQ5NmVmZjE5M2NmZDVmZjc3NmQ2IiwidXNlckNvdW50IjoxfQ=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PA" val="v5.2.9"/>
</p:tagLst>
</file>

<file path=ppt/tags/tag64.xml><?xml version="1.0" encoding="utf-8"?>
<p:tagLst xmlns:p="http://schemas.openxmlformats.org/presentationml/2006/main">
  <p:tag name="PA" val="v5.2.9"/>
</p:tagLst>
</file>

<file path=ppt/tags/tag65.xml><?xml version="1.0" encoding="utf-8"?>
<p:tagLst xmlns:p="http://schemas.openxmlformats.org/presentationml/2006/main">
  <p:tag name="PA" val="v5.2.9"/>
</p:tagLst>
</file>

<file path=ppt/tags/tag66.xml><?xml version="1.0" encoding="utf-8"?>
<p:tagLst xmlns:p="http://schemas.openxmlformats.org/presentationml/2006/main">
  <p:tag name="PA" val="v5.2.9"/>
</p:tagLst>
</file>

<file path=ppt/tags/tag67.xml><?xml version="1.0" encoding="utf-8"?>
<p:tagLst xmlns:p="http://schemas.openxmlformats.org/presentationml/2006/main">
  <p:tag name="PA" val="v5.2.9"/>
</p:tagLst>
</file>

<file path=ppt/tags/tag68.xml><?xml version="1.0" encoding="utf-8"?>
<p:tagLst xmlns:p="http://schemas.openxmlformats.org/presentationml/2006/main">
  <p:tag name="PA" val="v5.2.9"/>
</p:tagLst>
</file>

<file path=ppt/tags/tag69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PA" val="v5.2.9"/>
</p:tagLst>
</file>

<file path=ppt/tags/tag71.xml><?xml version="1.0" encoding="utf-8"?>
<p:tagLst xmlns:p="http://schemas.openxmlformats.org/presentationml/2006/main">
  <p:tag name="PA" val="v5.2.9"/>
</p:tagLst>
</file>

<file path=ppt/tags/tag72.xml><?xml version="1.0" encoding="utf-8"?>
<p:tagLst xmlns:p="http://schemas.openxmlformats.org/presentationml/2006/main">
  <p:tag name="PA" val="v5.2.9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PA" val="v5.2.9"/>
</p:tagLst>
</file>

<file path=ppt/tags/tag75.xml><?xml version="1.0" encoding="utf-8"?>
<p:tagLst xmlns:p="http://schemas.openxmlformats.org/presentationml/2006/main">
  <p:tag name="PA" val="v5.2.9"/>
</p:tagLst>
</file>

<file path=ppt/tags/tag76.xml><?xml version="1.0" encoding="utf-8"?>
<p:tagLst xmlns:p="http://schemas.openxmlformats.org/presentationml/2006/main">
  <p:tag name="PA" val="v5.2.9"/>
</p:tagLst>
</file>

<file path=ppt/tags/tag77.xml><?xml version="1.0" encoding="utf-8"?>
<p:tagLst xmlns:p="http://schemas.openxmlformats.org/presentationml/2006/main">
  <p:tag name="PA" val="v5.2.9"/>
</p:tagLst>
</file>

<file path=ppt/tags/tag78.xml><?xml version="1.0" encoding="utf-8"?>
<p:tagLst xmlns:p="http://schemas.openxmlformats.org/presentationml/2006/main">
  <p:tag name="PA" val="v5.2.9"/>
</p:tagLst>
</file>

<file path=ppt/tags/tag79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PA" val="v5.2.9"/>
</p:tagLst>
</file>

<file path=ppt/tags/tag81.xml><?xml version="1.0" encoding="utf-8"?>
<p:tagLst xmlns:p="http://schemas.openxmlformats.org/presentationml/2006/main">
  <p:tag name="PA" val="v5.2.9"/>
</p:tagLst>
</file>

<file path=ppt/tags/tag82.xml><?xml version="1.0" encoding="utf-8"?>
<p:tagLst xmlns:p="http://schemas.openxmlformats.org/presentationml/2006/main">
  <p:tag name="PA" val="v5.2.9"/>
</p:tagLst>
</file>

<file path=ppt/tags/tag83.xml><?xml version="1.0" encoding="utf-8"?>
<p:tagLst xmlns:p="http://schemas.openxmlformats.org/presentationml/2006/main">
  <p:tag name="PA" val="v5.2.9"/>
</p:tagLst>
</file>

<file path=ppt/tags/tag84.xml><?xml version="1.0" encoding="utf-8"?>
<p:tagLst xmlns:p="http://schemas.openxmlformats.org/presentationml/2006/main">
  <p:tag name="PA" val="v5.2.9"/>
</p:tagLst>
</file>

<file path=ppt/tags/tag85.xml><?xml version="1.0" encoding="utf-8"?>
<p:tagLst xmlns:p="http://schemas.openxmlformats.org/presentationml/2006/main">
  <p:tag name="PA" val="v5.2.9"/>
</p:tagLst>
</file>

<file path=ppt/tags/tag86.xml><?xml version="1.0" encoding="utf-8"?>
<p:tagLst xmlns:p="http://schemas.openxmlformats.org/presentationml/2006/main">
  <p:tag name="PA" val="v5.2.9"/>
</p:tagLst>
</file>

<file path=ppt/tags/tag87.xml><?xml version="1.0" encoding="utf-8"?>
<p:tagLst xmlns:p="http://schemas.openxmlformats.org/presentationml/2006/main">
  <p:tag name="PA" val="v5.2.9"/>
</p:tagLst>
</file>

<file path=ppt/tags/tag88.xml><?xml version="1.0" encoding="utf-8"?>
<p:tagLst xmlns:p="http://schemas.openxmlformats.org/presentationml/2006/main">
  <p:tag name="PA" val="v5.2.9"/>
</p:tagLst>
</file>

<file path=ppt/tags/tag89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PA" val="v5.2.9"/>
</p:tagLst>
</file>

<file path=ppt/tags/tag91.xml><?xml version="1.0" encoding="utf-8"?>
<p:tagLst xmlns:p="http://schemas.openxmlformats.org/presentationml/2006/main">
  <p:tag name="PA" val="v5.2.9"/>
</p:tagLst>
</file>

<file path=ppt/tags/tag92.xml><?xml version="1.0" encoding="utf-8"?>
<p:tagLst xmlns:p="http://schemas.openxmlformats.org/presentationml/2006/main">
  <p:tag name="PA" val="v5.2.9"/>
</p:tagLst>
</file>

<file path=ppt/tags/tag93.xml><?xml version="1.0" encoding="utf-8"?>
<p:tagLst xmlns:p="http://schemas.openxmlformats.org/presentationml/2006/main">
  <p:tag name="PA" val="v5.2.9"/>
</p:tagLst>
</file>

<file path=ppt/tags/tag94.xml><?xml version="1.0" encoding="utf-8"?>
<p:tagLst xmlns:p="http://schemas.openxmlformats.org/presentationml/2006/main">
  <p:tag name="PA" val="v5.2.9"/>
</p:tagLst>
</file>

<file path=ppt/tags/tag95.xml><?xml version="1.0" encoding="utf-8"?>
<p:tagLst xmlns:p="http://schemas.openxmlformats.org/presentationml/2006/main">
  <p:tag name="PA" val="v5.2.9"/>
</p:tagLst>
</file>

<file path=ppt/tags/tag96.xml><?xml version="1.0" encoding="utf-8"?>
<p:tagLst xmlns:p="http://schemas.openxmlformats.org/presentationml/2006/main">
  <p:tag name="PA" val="v5.2.9"/>
</p:tagLst>
</file>

<file path=ppt/tags/tag97.xml><?xml version="1.0" encoding="utf-8"?>
<p:tagLst xmlns:p="http://schemas.openxmlformats.org/presentationml/2006/main">
  <p:tag name="PA" val="v5.2.9"/>
</p:tagLst>
</file>

<file path=ppt/tags/tag98.xml><?xml version="1.0" encoding="utf-8"?>
<p:tagLst xmlns:p="http://schemas.openxmlformats.org/presentationml/2006/main">
  <p:tag name="PA" val="v5.2.9"/>
</p:tagLst>
</file>

<file path=ppt/tags/tag99.xml><?xml version="1.0" encoding="utf-8"?>
<p:tagLst xmlns:p="http://schemas.openxmlformats.org/presentationml/2006/main">
  <p:tag name="PA" val="v5.2.9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707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E2CC00"/>
      </a:accent1>
      <a:accent2>
        <a:srgbClr val="19B4C9"/>
      </a:accent2>
      <a:accent3>
        <a:srgbClr val="E2CC00"/>
      </a:accent3>
      <a:accent4>
        <a:srgbClr val="19B4C9"/>
      </a:accent4>
      <a:accent5>
        <a:srgbClr val="E2CC00"/>
      </a:accent5>
      <a:accent6>
        <a:srgbClr val="19B4C9"/>
      </a:accent6>
      <a:hlink>
        <a:srgbClr val="E2CC00"/>
      </a:hlink>
      <a:folHlink>
        <a:srgbClr val="19B4C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0" ty="0" sx="100000" sy="100000" flip="none" algn="ctr"/>
        </a:blipFill>
        <a:ln>
          <a:noFill/>
        </a:ln>
      </a:spPr>
      <a:bodyPr rtlCol="0" anchor="ctr"/>
      <a:lstStyle>
        <a:defPPr algn="ctr">
          <a:defRPr sz="13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WPS 演示</Application>
  <PresentationFormat>宽屏</PresentationFormat>
  <Paragraphs>106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站酷小薇LOGO体</vt:lpstr>
      <vt:lpstr>Arial Unicode MS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...........</cp:lastModifiedBy>
  <cp:revision>110</cp:revision>
  <dcterms:created xsi:type="dcterms:W3CDTF">2019-06-19T02:08:00Z</dcterms:created>
  <dcterms:modified xsi:type="dcterms:W3CDTF">2024-04-11T02:48:51Z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KSOTemplateUUID">
    <vt:lpwstr>v1.0_mb_5qP/MnddWtzsJhKfMWQXCA==</vt:lpwstr>
  </property>
  <property fmtid="{D5CDD505-2E9C-101B-9397-08002B2CF9AE}" pid="4" name="ICV">
    <vt:lpwstr>E672F481DC8A47C285219DA0C93BFAB5_12</vt:lpwstr>
  </property>
</Properties>
</file>